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6" r:id="rId2"/>
    <p:sldId id="300" r:id="rId3"/>
    <p:sldId id="308" r:id="rId4"/>
    <p:sldId id="310" r:id="rId5"/>
    <p:sldId id="311" r:id="rId6"/>
    <p:sldId id="312" r:id="rId7"/>
    <p:sldId id="313" r:id="rId8"/>
    <p:sldId id="314" r:id="rId9"/>
    <p:sldId id="315" r:id="rId10"/>
    <p:sldId id="318" r:id="rId11"/>
    <p:sldId id="319" r:id="rId12"/>
    <p:sldId id="317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55" r:id="rId22"/>
    <p:sldId id="332" r:id="rId23"/>
    <p:sldId id="333" r:id="rId24"/>
    <p:sldId id="328" r:id="rId25"/>
    <p:sldId id="331" r:id="rId26"/>
    <p:sldId id="334" r:id="rId27"/>
    <p:sldId id="335" r:id="rId28"/>
    <p:sldId id="344" r:id="rId29"/>
    <p:sldId id="345" r:id="rId30"/>
    <p:sldId id="346" r:id="rId31"/>
    <p:sldId id="349" r:id="rId32"/>
    <p:sldId id="350" r:id="rId33"/>
    <p:sldId id="343" r:id="rId34"/>
    <p:sldId id="352" r:id="rId35"/>
    <p:sldId id="356" r:id="rId36"/>
    <p:sldId id="351" r:id="rId37"/>
    <p:sldId id="357" r:id="rId38"/>
    <p:sldId id="354" r:id="rId39"/>
    <p:sldId id="338" r:id="rId40"/>
    <p:sldId id="339" r:id="rId41"/>
    <p:sldId id="353" r:id="rId42"/>
    <p:sldId id="340" r:id="rId43"/>
    <p:sldId id="341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2" autoAdjust="0"/>
    <p:restoredTop sz="66321" autoAdjust="0"/>
  </p:normalViewPr>
  <p:slideViewPr>
    <p:cSldViewPr>
      <p:cViewPr varScale="1">
        <p:scale>
          <a:sx n="73" d="100"/>
          <a:sy n="73" d="100"/>
        </p:scale>
        <p:origin x="-21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4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share.org\shared\Ithaka_NY61\Strategic%20Services\Projects\IMLS%20ARL%20sustainability%20special%20collections\SURVEY\Responses\working%20results\excel%20files\Expenditu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y2pv01.office.share.org\MStaiger$\My%20Documents\ARL\RevenueGener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ickle\Desktop\ARL%20Survey%20and%20Docs\working%20results\Open%20field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share.org\shared\Ithaka_NY61\Strategic%20Services\Projects\IMLS%20ARL%20sustainability%20special%20collections\SURVEY\Responses\working%20results\excel%20files\RevenueGenera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share.org\shared\Ithaka_NY61\Strategic%20Services\Projects\IMLS%20ARL%20sustainability%20special%20collections\SURVEY\Responses\Results%20-%20Collections%20in%20the%20Aggregate\Results%20Summary%20-%20Collections%20in%20the%20Aggregate%20-%200716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 Sources</c:v>
                </c:pt>
              </c:strCache>
            </c:strRef>
          </c:tx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20%</a:t>
                    </a:r>
                  </a:p>
                </c:rich>
              </c:tx>
              <c:showPercent val="1"/>
            </c:dLbl>
            <c:showPercent val="1"/>
          </c:dLbls>
          <c:cat>
            <c:strRef>
              <c:f>Sheet1!$A$2:$A$5</c:f>
              <c:strCache>
                <c:ptCount val="4"/>
                <c:pt idx="0">
                  <c:v>Fees from users</c:v>
                </c:pt>
                <c:pt idx="1">
                  <c:v>Advertising</c:v>
                </c:pt>
                <c:pt idx="2">
                  <c:v>Grants</c:v>
                </c:pt>
                <c:pt idx="3">
                  <c:v>Donations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10</c:v>
                </c:pt>
                <c:pt idx="2">
                  <c:v>50</c:v>
                </c:pt>
                <c:pt idx="3">
                  <c:v>20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Resources</c:v>
                </c:pt>
              </c:strCache>
            </c:strRef>
          </c:tx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20%</a:t>
                    </a:r>
                  </a:p>
                </c:rich>
              </c:tx>
              <c:showPercent val="1"/>
            </c:dLbl>
            <c:showPercent val="1"/>
          </c:dLbls>
          <c:cat>
            <c:strRef>
              <c:f>Sheet1!$A$2:$A$7</c:f>
              <c:strCache>
                <c:ptCount val="6"/>
                <c:pt idx="0">
                  <c:v>Fees from users</c:v>
                </c:pt>
                <c:pt idx="1">
                  <c:v>Advertising</c:v>
                </c:pt>
                <c:pt idx="2">
                  <c:v>Grants</c:v>
                </c:pt>
                <c:pt idx="3">
                  <c:v>Donations</c:v>
                </c:pt>
                <c:pt idx="4">
                  <c:v>User Generated Content (free)</c:v>
                </c:pt>
                <c:pt idx="5">
                  <c:v>In-kind Contributions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10</c:v>
                </c:pt>
                <c:pt idx="2">
                  <c:v>50</c:v>
                </c:pt>
                <c:pt idx="3">
                  <c:v>20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Sheet3!$A$2</c:f>
              <c:strCache>
                <c:ptCount val="1"/>
                <c:pt idx="0">
                  <c:v>Up-front</c:v>
                </c:pt>
              </c:strCache>
            </c:strRef>
          </c:tx>
          <c:cat>
            <c:strRef>
              <c:f>Sheet3!$B$1:$J$1</c:f>
              <c:strCache>
                <c:ptCount val="9"/>
                <c:pt idx="0">
                  <c:v>metadata creation</c:v>
                </c:pt>
                <c:pt idx="1">
                  <c:v>project management</c:v>
                </c:pt>
                <c:pt idx="2">
                  <c:v>web design/software development</c:v>
                </c:pt>
                <c:pt idx="3">
                  <c:v>preservation</c:v>
                </c:pt>
                <c:pt idx="4">
                  <c:v>editorial</c:v>
                </c:pt>
                <c:pt idx="5">
                  <c:v>scanning</c:v>
                </c:pt>
                <c:pt idx="6">
                  <c:v>copyright clearance</c:v>
                </c:pt>
                <c:pt idx="7">
                  <c:v>usage analysis</c:v>
                </c:pt>
                <c:pt idx="8">
                  <c:v>user outreach &amp; support</c:v>
                </c:pt>
              </c:strCache>
            </c:strRef>
          </c:cat>
          <c:val>
            <c:numRef>
              <c:f>Sheet3!$B$2:$J$2</c:f>
              <c:numCache>
                <c:formatCode>"$"#,##0</c:formatCode>
                <c:ptCount val="9"/>
                <c:pt idx="0">
                  <c:v>31000</c:v>
                </c:pt>
                <c:pt idx="1">
                  <c:v>35000</c:v>
                </c:pt>
                <c:pt idx="2">
                  <c:v>25000</c:v>
                </c:pt>
                <c:pt idx="3">
                  <c:v>5250</c:v>
                </c:pt>
                <c:pt idx="4">
                  <c:v>5500</c:v>
                </c:pt>
                <c:pt idx="5">
                  <c:v>4700</c:v>
                </c:pt>
                <c:pt idx="6">
                  <c:v>713</c:v>
                </c:pt>
                <c:pt idx="7">
                  <c:v>110</c:v>
                </c:pt>
                <c:pt idx="8">
                  <c:v>1480</c:v>
                </c:pt>
              </c:numCache>
            </c:numRef>
          </c:val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Ongoing</c:v>
                </c:pt>
              </c:strCache>
            </c:strRef>
          </c:tx>
          <c:cat>
            <c:strRef>
              <c:f>Sheet3!$B$1:$J$1</c:f>
              <c:strCache>
                <c:ptCount val="9"/>
                <c:pt idx="0">
                  <c:v>metadata creation</c:v>
                </c:pt>
                <c:pt idx="1">
                  <c:v>project management</c:v>
                </c:pt>
                <c:pt idx="2">
                  <c:v>web design/software development</c:v>
                </c:pt>
                <c:pt idx="3">
                  <c:v>preservation</c:v>
                </c:pt>
                <c:pt idx="4">
                  <c:v>editorial</c:v>
                </c:pt>
                <c:pt idx="5">
                  <c:v>scanning</c:v>
                </c:pt>
                <c:pt idx="6">
                  <c:v>copyright clearance</c:v>
                </c:pt>
                <c:pt idx="7">
                  <c:v>usage analysis</c:v>
                </c:pt>
                <c:pt idx="8">
                  <c:v>user outreach &amp; support</c:v>
                </c:pt>
              </c:strCache>
            </c:strRef>
          </c:cat>
          <c:val>
            <c:numRef>
              <c:f>Sheet3!$B$3:$J$3</c:f>
              <c:numCache>
                <c:formatCode>"$"#,##0</c:formatCode>
                <c:ptCount val="9"/>
                <c:pt idx="0">
                  <c:v>1978</c:v>
                </c:pt>
                <c:pt idx="1">
                  <c:v>9168</c:v>
                </c:pt>
                <c:pt idx="2">
                  <c:v>13164</c:v>
                </c:pt>
                <c:pt idx="3">
                  <c:v>10000</c:v>
                </c:pt>
                <c:pt idx="4">
                  <c:v>1000</c:v>
                </c:pt>
                <c:pt idx="5">
                  <c:v>2427</c:v>
                </c:pt>
                <c:pt idx="6">
                  <c:v>0</c:v>
                </c:pt>
                <c:pt idx="7">
                  <c:v>980</c:v>
                </c:pt>
                <c:pt idx="8">
                  <c:v>1024</c:v>
                </c:pt>
              </c:numCache>
            </c:numRef>
          </c:val>
        </c:ser>
        <c:gapWidth val="300"/>
        <c:axId val="64562304"/>
        <c:axId val="64529152"/>
      </c:barChart>
      <c:catAx>
        <c:axId val="64562304"/>
        <c:scaling>
          <c:orientation val="minMax"/>
        </c:scaling>
        <c:axPos val="b"/>
        <c:majorTickMark val="none"/>
        <c:tickLblPos val="nextTo"/>
        <c:crossAx val="64529152"/>
        <c:crosses val="autoZero"/>
        <c:auto val="1"/>
        <c:lblAlgn val="ctr"/>
        <c:lblOffset val="100"/>
      </c:catAx>
      <c:valAx>
        <c:axId val="645291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Median expenditures (USD)</a:t>
                </a:r>
              </a:p>
            </c:rich>
          </c:tx>
          <c:layout/>
        </c:title>
        <c:numFmt formatCode="&quot;$&quot;#,##0" sourceLinked="1"/>
        <c:tickLblPos val="nextTo"/>
        <c:crossAx val="64562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64860580546279"/>
          <c:y val="0.20445660394145648"/>
          <c:w val="9.6800239079026046E-2"/>
          <c:h val="0.15615952666933583"/>
        </c:manualLayout>
      </c:layout>
    </c:legend>
    <c:plotVisOnly val="1"/>
  </c:chart>
  <c:txPr>
    <a:bodyPr/>
    <a:lstStyle/>
    <a:p>
      <a:pPr>
        <a:defRPr sz="1100">
          <a:latin typeface="+mj-lt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autoTitleDeleted val="1"/>
    <c:plotArea>
      <c:layout>
        <c:manualLayout>
          <c:layoutTarget val="inner"/>
          <c:xMode val="edge"/>
          <c:yMode val="edge"/>
          <c:x val="0.17793155663234456"/>
          <c:y val="5.0751610594130549E-4"/>
          <c:w val="0.64081263880476491"/>
          <c:h val="0.90878883321403281"/>
        </c:manualLayout>
      </c:layout>
      <c:pieChart>
        <c:varyColors val="1"/>
        <c:ser>
          <c:idx val="0"/>
          <c:order val="0"/>
          <c:tx>
            <c:strRef>
              <c:f>'26 CAtried'!$E$1</c:f>
              <c:strCache>
                <c:ptCount val="1"/>
                <c:pt idx="0">
                  <c:v>Has tried revenue generation for digital special collections</c:v>
                </c:pt>
              </c:strCache>
            </c:strRef>
          </c:tx>
          <c:dPt>
            <c:idx val="1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0.20672689952217574"/>
                  <c:y val="-4.3816034359341838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y</a:t>
                    </a:r>
                    <a:r>
                      <a:rPr lang="en-US"/>
                      <a:t>es
49%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.23664126118850529"/>
                  <c:y val="-6.8304939155333103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en-US" sz="1800">
                        <a:solidFill>
                          <a:schemeClr val="tx1"/>
                        </a:solidFill>
                      </a:rPr>
                      <a:t>n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o
51%</a:t>
                    </a:r>
                  </a:p>
                </c:rich>
              </c:tx>
              <c:spPr/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CatName val="1"/>
            <c:showPercent val="1"/>
          </c:dLbls>
          <c:cat>
            <c:strRef>
              <c:f>'26 CAtried'!$D$2:$D$3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'26 CAtried'!$E$2:$E$3</c:f>
              <c:numCache>
                <c:formatCode>General</c:formatCode>
                <c:ptCount val="2"/>
                <c:pt idx="0">
                  <c:v>34</c:v>
                </c:pt>
                <c:pt idx="1">
                  <c:v>35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4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68986A"/>
              </a:solidFill>
            </c:spPr>
          </c:dPt>
          <c:dPt>
            <c:idx val="2"/>
            <c:spPr>
              <a:solidFill>
                <a:srgbClr val="A50021"/>
              </a:solidFill>
            </c:spPr>
          </c:dPt>
          <c:dPt>
            <c:idx val="3"/>
            <c:spPr>
              <a:solidFill>
                <a:srgbClr val="FDF89B"/>
              </a:solidFill>
            </c:spPr>
          </c:dPt>
          <c:dPt>
            <c:idx val="4"/>
            <c:spPr>
              <a:solidFill>
                <a:srgbClr val="FFCCCC"/>
              </a:solidFill>
            </c:spPr>
          </c:dPt>
          <c:dPt>
            <c:idx val="5"/>
            <c:spPr>
              <a:solidFill>
                <a:srgbClr val="C73939"/>
              </a:solidFill>
            </c:spPr>
          </c:dPt>
          <c:dPt>
            <c:idx val="6"/>
            <c:spPr>
              <a:solidFill>
                <a:srgbClr val="CCFFCC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layout>
                <c:manualLayout>
                  <c:x val="6.1039540196364345E-2"/>
                  <c:y val="6.235078254107141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Percent val="1"/>
            </c:dLbl>
            <c:dLbl>
              <c:idx val="4"/>
              <c:spPr/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Percent val="1"/>
            <c:showLeaderLines val="1"/>
          </c:dLbls>
          <c:cat>
            <c:strRef>
              <c:f>'CA Groups'!$V$2:$V$8</c:f>
              <c:strCache>
                <c:ptCount val="7"/>
                <c:pt idx="0">
                  <c:v>Inconsistent with our open-access mission or grant/donor terms</c:v>
                </c:pt>
                <c:pt idx="1">
                  <c:v>May not be worth the investment</c:v>
                </c:pt>
                <c:pt idx="2">
                  <c:v>Lack resources (staff, infrastructure, etc.)</c:v>
                </c:pt>
                <c:pt idx="3">
                  <c:v>Doesn't fit current strategic agenda</c:v>
                </c:pt>
                <c:pt idx="4">
                  <c:v>Not a priority</c:v>
                </c:pt>
                <c:pt idx="5">
                  <c:v>No authority to initiate such activity</c:v>
                </c:pt>
                <c:pt idx="6">
                  <c:v>Piloting it now</c:v>
                </c:pt>
              </c:strCache>
            </c:strRef>
          </c:cat>
          <c:val>
            <c:numRef>
              <c:f>'CA Groups'!$W$2:$W$8</c:f>
              <c:numCache>
                <c:formatCode>General</c:formatCode>
                <c:ptCount val="7"/>
                <c:pt idx="0">
                  <c:v>18</c:v>
                </c:pt>
                <c:pt idx="1">
                  <c:v>10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400">
          <a:latin typeface="+mj-lt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'27 CA Rev gen strategy'!$I$1</c:f>
              <c:strCache>
                <c:ptCount val="1"/>
                <c:pt idx="0">
                  <c:v>Tried with success</c:v>
                </c:pt>
              </c:strCache>
            </c:strRef>
          </c:tx>
          <c:dLbls>
            <c:delete val="1"/>
          </c:dLbls>
          <c:cat>
            <c:strRef>
              <c:f>'27 CA Rev gen strategy'!$H$2:$H$9</c:f>
              <c:strCache>
                <c:ptCount val="8"/>
                <c:pt idx="0">
                  <c:v>Licensing or selling content to individuals</c:v>
                </c:pt>
                <c:pt idx="1">
                  <c:v>Print on demand</c:v>
                </c:pt>
                <c:pt idx="2">
                  <c:v>Licensing or selling content for re-use through vendors</c:v>
                </c:pt>
                <c:pt idx="3">
                  <c:v>Licensing or selling content to other institutions</c:v>
                </c:pt>
                <c:pt idx="4">
                  <c:v>Sale of services related to content (e.g., custom publishing)</c:v>
                </c:pt>
                <c:pt idx="5">
                  <c:v>Other revenue generation method(s)</c:v>
                </c:pt>
                <c:pt idx="6">
                  <c:v>Advertising or sponsorships</c:v>
                </c:pt>
                <c:pt idx="7">
                  <c:v>Licensing or selling metadata</c:v>
                </c:pt>
              </c:strCache>
            </c:strRef>
          </c:cat>
          <c:val>
            <c:numRef>
              <c:f>'27 CA Rev gen strategy'!$I$2:$I$9</c:f>
              <c:numCache>
                <c:formatCode>General</c:formatCode>
                <c:ptCount val="8"/>
                <c:pt idx="0">
                  <c:v>22</c:v>
                </c:pt>
                <c:pt idx="1">
                  <c:v>10</c:v>
                </c:pt>
                <c:pt idx="2">
                  <c:v>10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'27 CA Rev gen strategy'!$J$1</c:f>
              <c:strCache>
                <c:ptCount val="1"/>
                <c:pt idx="0">
                  <c:v>Tried without success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Lbls>
            <c:delete val="1"/>
          </c:dLbls>
          <c:cat>
            <c:strRef>
              <c:f>'27 CA Rev gen strategy'!$H$2:$H$9</c:f>
              <c:strCache>
                <c:ptCount val="8"/>
                <c:pt idx="0">
                  <c:v>Licensing or selling content to individuals</c:v>
                </c:pt>
                <c:pt idx="1">
                  <c:v>Print on demand</c:v>
                </c:pt>
                <c:pt idx="2">
                  <c:v>Licensing or selling content for re-use through vendors</c:v>
                </c:pt>
                <c:pt idx="3">
                  <c:v>Licensing or selling content to other institutions</c:v>
                </c:pt>
                <c:pt idx="4">
                  <c:v>Sale of services related to content (e.g., custom publishing)</c:v>
                </c:pt>
                <c:pt idx="5">
                  <c:v>Other revenue generation method(s)</c:v>
                </c:pt>
                <c:pt idx="6">
                  <c:v>Advertising or sponsorships</c:v>
                </c:pt>
                <c:pt idx="7">
                  <c:v>Licensing or selling metadata</c:v>
                </c:pt>
              </c:strCache>
            </c:strRef>
          </c:cat>
          <c:val>
            <c:numRef>
              <c:f>'27 CA Rev gen strategy'!$J$2:$J$9</c:f>
              <c:numCache>
                <c:formatCode>General</c:formatCode>
                <c:ptCount val="8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'27 CA Rev gen strategy'!$K$1</c:f>
              <c:strCache>
                <c:ptCount val="1"/>
                <c:pt idx="0">
                  <c:v>Have not tried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</c:spPr>
          <c:dLbls>
            <c:delete val="1"/>
          </c:dLbls>
          <c:cat>
            <c:strRef>
              <c:f>'27 CA Rev gen strategy'!$H$2:$H$9</c:f>
              <c:strCache>
                <c:ptCount val="8"/>
                <c:pt idx="0">
                  <c:v>Licensing or selling content to individuals</c:v>
                </c:pt>
                <c:pt idx="1">
                  <c:v>Print on demand</c:v>
                </c:pt>
                <c:pt idx="2">
                  <c:v>Licensing or selling content for re-use through vendors</c:v>
                </c:pt>
                <c:pt idx="3">
                  <c:v>Licensing or selling content to other institutions</c:v>
                </c:pt>
                <c:pt idx="4">
                  <c:v>Sale of services related to content (e.g., custom publishing)</c:v>
                </c:pt>
                <c:pt idx="5">
                  <c:v>Other revenue generation method(s)</c:v>
                </c:pt>
                <c:pt idx="6">
                  <c:v>Advertising or sponsorships</c:v>
                </c:pt>
                <c:pt idx="7">
                  <c:v>Licensing or selling metadata</c:v>
                </c:pt>
              </c:strCache>
            </c:strRef>
          </c:cat>
          <c:val>
            <c:numRef>
              <c:f>'27 CA Rev gen strategy'!$K$2:$K$9</c:f>
              <c:numCache>
                <c:formatCode>General</c:formatCode>
                <c:ptCount val="8"/>
                <c:pt idx="0">
                  <c:v>10</c:v>
                </c:pt>
                <c:pt idx="1">
                  <c:v>17</c:v>
                </c:pt>
                <c:pt idx="2">
                  <c:v>18</c:v>
                </c:pt>
                <c:pt idx="3">
                  <c:v>26</c:v>
                </c:pt>
                <c:pt idx="4">
                  <c:v>27</c:v>
                </c:pt>
                <c:pt idx="5">
                  <c:v>14</c:v>
                </c:pt>
                <c:pt idx="6">
                  <c:v>28</c:v>
                </c:pt>
                <c:pt idx="7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64709760"/>
        <c:axId val="64711296"/>
      </c:barChart>
      <c:catAx>
        <c:axId val="6470976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711296"/>
        <c:crosses val="autoZero"/>
        <c:auto val="1"/>
        <c:lblAlgn val="ctr"/>
        <c:lblOffset val="100"/>
      </c:catAx>
      <c:valAx>
        <c:axId val="64711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of institutions</a:t>
                </a:r>
              </a:p>
            </c:rich>
          </c:tx>
          <c:layout/>
        </c:title>
        <c:numFmt formatCode="0%" sourceLinked="1"/>
        <c:majorTickMark val="none"/>
        <c:tickLblPos val="nextTo"/>
        <c:crossAx val="64709760"/>
        <c:crosses val="autoZero"/>
        <c:crossBetween val="between"/>
        <c:majorUnit val="0.2"/>
      </c:valAx>
    </c:plotArea>
    <c:legend>
      <c:legendPos val="r"/>
      <c:layout/>
    </c:legend>
    <c:plotVisOnly val="1"/>
  </c:chart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autoTitleDeleted val="1"/>
    <c:plotArea>
      <c:layout/>
      <c:scatterChart>
        <c:scatterStyle val="lineMarker"/>
        <c:ser>
          <c:idx val="0"/>
          <c:order val="0"/>
          <c:spPr>
            <a:ln w="47625">
              <a:noFill/>
            </a:ln>
          </c:spPr>
          <c:yVal>
            <c:numRef>
              <c:f>'28'!$E$2:$E$28</c:f>
              <c:numCache>
                <c:formatCode>"$"#,##0</c:formatCode>
                <c:ptCount val="27"/>
                <c:pt idx="0">
                  <c:v>300</c:v>
                </c:pt>
                <c:pt idx="1">
                  <c:v>350</c:v>
                </c:pt>
                <c:pt idx="2">
                  <c:v>1200</c:v>
                </c:pt>
                <c:pt idx="3">
                  <c:v>1851</c:v>
                </c:pt>
                <c:pt idx="4">
                  <c:v>1860</c:v>
                </c:pt>
                <c:pt idx="5">
                  <c:v>2000</c:v>
                </c:pt>
                <c:pt idx="6">
                  <c:v>2645</c:v>
                </c:pt>
                <c:pt idx="7">
                  <c:v>3000</c:v>
                </c:pt>
                <c:pt idx="8">
                  <c:v>3000</c:v>
                </c:pt>
                <c:pt idx="9">
                  <c:v>3861</c:v>
                </c:pt>
                <c:pt idx="10">
                  <c:v>4000</c:v>
                </c:pt>
                <c:pt idx="11">
                  <c:v>5000</c:v>
                </c:pt>
                <c:pt idx="12">
                  <c:v>5000</c:v>
                </c:pt>
                <c:pt idx="13">
                  <c:v>5800</c:v>
                </c:pt>
                <c:pt idx="14">
                  <c:v>6300</c:v>
                </c:pt>
                <c:pt idx="15">
                  <c:v>10000</c:v>
                </c:pt>
                <c:pt idx="16">
                  <c:v>12000</c:v>
                </c:pt>
                <c:pt idx="17">
                  <c:v>12000</c:v>
                </c:pt>
                <c:pt idx="18">
                  <c:v>15000</c:v>
                </c:pt>
                <c:pt idx="19">
                  <c:v>16133</c:v>
                </c:pt>
                <c:pt idx="20">
                  <c:v>20000</c:v>
                </c:pt>
                <c:pt idx="21">
                  <c:v>25000</c:v>
                </c:pt>
                <c:pt idx="22">
                  <c:v>30000</c:v>
                </c:pt>
                <c:pt idx="23">
                  <c:v>30000</c:v>
                </c:pt>
                <c:pt idx="24">
                  <c:v>40000</c:v>
                </c:pt>
              </c:numCache>
            </c:numRef>
          </c:yVal>
        </c:ser>
        <c:axId val="65229184"/>
        <c:axId val="65231104"/>
      </c:scatterChart>
      <c:valAx>
        <c:axId val="652291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By Institution</a:t>
                </a:r>
              </a:p>
            </c:rich>
          </c:tx>
          <c:layout/>
        </c:title>
        <c:majorTickMark val="none"/>
        <c:tickLblPos val="none"/>
        <c:crossAx val="65231104"/>
        <c:crosses val="autoZero"/>
        <c:crossBetween val="midCat"/>
      </c:valAx>
      <c:valAx>
        <c:axId val="652311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Revenue (USD)</a:t>
                </a:r>
              </a:p>
            </c:rich>
          </c:tx>
          <c:layout/>
        </c:title>
        <c:numFmt formatCode="&quot;$&quot;#,##0" sourceLinked="1"/>
        <c:majorTickMark val="none"/>
        <c:tickLblPos val="nextTo"/>
        <c:crossAx val="65229184"/>
        <c:crosses val="autoZero"/>
        <c:crossBetween val="midCat"/>
        <c:majorUnit val="10000"/>
      </c:valAx>
    </c:plotArea>
    <c:plotVisOnly val="1"/>
  </c:chart>
  <c:txPr>
    <a:bodyPr/>
    <a:lstStyle/>
    <a:p>
      <a:pPr>
        <a:defRPr sz="1400">
          <a:latin typeface="+mj-lt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0.05961</cdr:x>
      <cdr:y>0.24066</cdr:y>
    </cdr:from>
    <cdr:to>
      <cdr:x>0.10738</cdr:x>
      <cdr:y>0.48113</cdr:y>
    </cdr:to>
    <cdr:sp macro="" textlink="">
      <cdr:nvSpPr>
        <cdr:cNvPr id="2" name="Left Brace 1"/>
        <cdr:cNvSpPr/>
      </cdr:nvSpPr>
      <cdr:spPr bwMode="auto">
        <a:xfrm xmlns:a="http://schemas.openxmlformats.org/drawingml/2006/main" rot="1589248">
          <a:off x="516800" y="1391021"/>
          <a:ext cx="414200" cy="1389853"/>
        </a:xfrm>
        <a:prstGeom xmlns:a="http://schemas.openxmlformats.org/drawingml/2006/main" prst="leftBrace">
          <a:avLst>
            <a:gd name="adj1" fmla="val 8333"/>
            <a:gd name="adj2" fmla="val 49991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0.18457</cdr:y>
    </cdr:from>
    <cdr:to>
      <cdr:x>0.21973</cdr:x>
      <cdr:y>0.27686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066800"/>
          <a:ext cx="1905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Non-financial Resources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88EB3-EA86-48D0-A6CF-5FC91185384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EE251-70F5-4D8D-A596-5F2179832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6D6BE-A8FE-44F8-BA35-960D457059D0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2B118-FFE1-4D86-8483-4EA8C61AA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B118-FFE1-4D86-8483-4EA8C61AA57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4BA96-23FE-41F3-BC24-D499D669F36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91097" indent="-19109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4BA96-23FE-41F3-BC24-D499D669F36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91097" indent="-19109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4BA96-23FE-41F3-BC24-D499D669F36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91097" indent="-19109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4BA96-23FE-41F3-BC24-D499D669F36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4BA96-23FE-41F3-BC24-D499D669F36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4BA96-23FE-41F3-BC24-D499D669F36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B118-FFE1-4D86-8483-4EA8C61AA57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B118-FFE1-4D86-8483-4EA8C61AA57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</a:t>
            </a:r>
            <a:r>
              <a:rPr lang="en-US" baseline="0" dirty="0" smtClean="0"/>
              <a:t> only given to those who had tried to generate revenue from digitized special collections.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B118-FFE1-4D86-8483-4EA8C61AA57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B118-FFE1-4D86-8483-4EA8C61AA57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B118-FFE1-4D86-8483-4EA8C61AA57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4BA96-23FE-41F3-BC24-D499D669F36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4BA96-23FE-41F3-BC24-D499D669F36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B118-FFE1-4D86-8483-4EA8C61AA57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B118-FFE1-4D86-8483-4EA8C61AA5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</a:t>
            </a:r>
            <a:r>
              <a:rPr lang="en-US" baseline="0" dirty="0" smtClean="0"/>
              <a:t> DEPOSIT, BUILD, or EXIT?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B118-FFE1-4D86-8483-4EA8C61AA57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B118-FFE1-4D86-8483-4EA8C61AA57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B118-FFE1-4D86-8483-4EA8C61AA57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WORK,</a:t>
            </a:r>
            <a:r>
              <a:rPr lang="en-US" baseline="0" dirty="0" smtClean="0"/>
              <a:t> as time allows: Fill in the top row only – thinking about </a:t>
            </a:r>
          </a:p>
          <a:p>
            <a:endParaRPr lang="en-US" baseline="0" dirty="0" smtClean="0"/>
          </a:p>
          <a:p>
            <a:pPr marL="228600" indent="-228600">
              <a:buAutoNum type="arabicParenBoth"/>
            </a:pPr>
            <a:r>
              <a:rPr lang="en-US" baseline="0" dirty="0" smtClean="0"/>
              <a:t>What DO I really think I need to deliver in these areas to keep my project valuable in future? This will look very different for those who have decided their project requires safe deposit somewhere; and those who fully intend to build their work into something ongoing…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 What AREAS of work will be most important for my project?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 What </a:t>
            </a:r>
            <a:r>
              <a:rPr lang="en-US" baseline="0" dirty="0" smtClean="0"/>
              <a:t>specific </a:t>
            </a:r>
            <a:r>
              <a:rPr lang="en-US" baseline="0" dirty="0" smtClean="0"/>
              <a:t>targets can I set?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4BA96-23FE-41F3-BC24-D499D669F36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4BA96-23FE-41F3-BC24-D499D669F36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05000"/>
            <a:ext cx="77724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029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Page #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e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tle Placeholder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620000" y="5867400"/>
            <a:ext cx="1143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0" name="Picture 2" descr="S:\JSTOR_NY149\JSTOR\MarketingCommunications\Logos\Ithaka S+R\New\new-s-and-r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930019"/>
            <a:ext cx="430168" cy="5469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e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749300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accent4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052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Title Placeholder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Page #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" name="Title Placeholder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Page #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tle Placeholder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13" descr="Te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Page #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tle Placeholder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em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4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620000" y="5867400"/>
            <a:ext cx="1143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0" name="Picture 2" descr="S:\JSTOR_NY149\JSTOR\MarketingCommunications\Logos\Ithaka S+R\New\new-s-and-r.gi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29600" y="5930019"/>
            <a:ext cx="430168" cy="54698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accent4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70C0"/>
        </a:buClr>
        <a:buSzTx/>
        <a:buFont typeface="Arial" pitchFamily="34" charset="0"/>
        <a:buNone/>
        <a:tabLst/>
        <a:defRPr sz="2000" b="1" baseline="0">
          <a:solidFill>
            <a:schemeClr val="accent4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0C0"/>
        </a:buClr>
        <a:buFont typeface="Arial" pitchFamily="34" charset="0"/>
        <a:buChar char="»"/>
        <a:defRPr sz="1800">
          <a:solidFill>
            <a:schemeClr val="accent4">
              <a:lumMod val="65000"/>
              <a:lumOff val="35000"/>
            </a:schemeClr>
          </a:solidFill>
          <a:latin typeface="+mj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baseline="0">
          <a:solidFill>
            <a:schemeClr val="accent4">
              <a:lumMod val="65000"/>
              <a:lumOff val="35000"/>
            </a:schemeClr>
          </a:solidFill>
          <a:latin typeface="+mj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j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haka.org/ithaka-s-r/research/case-studies-in-sustainability-2011/briefingpaper-final.pdf" TargetMode="External"/><Relationship Id="rId3" Type="http://schemas.openxmlformats.org/officeDocument/2006/relationships/image" Target="../media/image2.gif"/><Relationship Id="rId7" Type="http://schemas.openxmlformats.org/officeDocument/2006/relationships/hyperlink" Target="http://www.ithaka.org/ithaka-s-r/research/funding-for-sustainability/FundingForSustainability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ithaka.org/ithaka-s-r/research/ithaka-case-studies-in-sustainability/report/SCA_Ithaka_SustainingDigitalResources_Report.pdf" TargetMode="External"/><Relationship Id="rId5" Type="http://schemas.openxmlformats.org/officeDocument/2006/relationships/hyperlink" Target="http://www.ithaka.org/ithaka-s-r/strategyold/sca_ithaka_sustainability_report-final.pdf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sr.ithaka.org/expertise/sustainabili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.maron@ithaka.org" TargetMode="External"/><Relationship Id="rId2" Type="http://schemas.openxmlformats.org/officeDocument/2006/relationships/hyperlink" Target="mailto:Rebecca.griffiths@ithaka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5400" y="1981200"/>
            <a:ext cx="67056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Calibri" pitchFamily="34" charset="0"/>
              </a:rPr>
              <a:t>Sustainability and Business Models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Calibri" pitchFamily="34" charset="0"/>
              </a:rPr>
              <a:t>Workshop for the JISC Content </a:t>
            </a:r>
            <a:r>
              <a:rPr lang="en-US" sz="2800" b="1" dirty="0" err="1" smtClean="0">
                <a:latin typeface="Calibri" pitchFamily="34" charset="0"/>
              </a:rPr>
              <a:t>Programme</a:t>
            </a:r>
            <a:endParaRPr lang="en-US" sz="2800" b="1" dirty="0" smtClean="0"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400" dirty="0" smtClean="0">
              <a:solidFill>
                <a:schemeClr val="accent4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33600" y="4495800"/>
            <a:ext cx="5029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</a:rPr>
              <a:t>Nancy Maron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Rebecca Griffiths</a:t>
            </a:r>
          </a:p>
          <a:p>
            <a:pPr algn="ctr"/>
            <a:r>
              <a:rPr lang="en-US" sz="2000" b="1" dirty="0" smtClean="0">
                <a:latin typeface="Calibri" pitchFamily="34" charset="0"/>
              </a:rPr>
              <a:t>November 9, 2012</a:t>
            </a:r>
          </a:p>
          <a:p>
            <a:pPr algn="ctr"/>
            <a:endParaRPr lang="en-US" sz="1400" dirty="0">
              <a:solidFill>
                <a:schemeClr val="accent4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518047" y="187523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66193"/>
            <a:ext cx="7391400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2800" dirty="0" smtClean="0"/>
              <a:t> Financial support may be part of the issue…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990600" y="1905000"/>
          <a:ext cx="6096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ight Brace 3"/>
          <p:cNvSpPr/>
          <p:nvPr/>
        </p:nvSpPr>
        <p:spPr bwMode="auto">
          <a:xfrm>
            <a:off x="7162800" y="2971800"/>
            <a:ext cx="472078" cy="1339453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eaLnBrk="1" hangingPunct="1"/>
            <a:endParaRPr lang="en-US" sz="3000" dirty="0" smtClean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3091" y="3352800"/>
            <a:ext cx="1332309" cy="61891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800" b="1" dirty="0" smtClean="0"/>
              <a:t>Financial Resources</a:t>
            </a:r>
            <a:endParaRPr lang="en-US" sz="1800" b="1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7222331" y="5032772"/>
            <a:ext cx="321469" cy="910828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eaLnBrk="1" hangingPunct="1"/>
            <a:endParaRPr lang="en-US" sz="3000" dirty="0" smtClean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5047683"/>
            <a:ext cx="1447800" cy="89591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800" b="1" dirty="0" smtClean="0"/>
              <a:t>Non-Financial Resources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76200"/>
            <a:ext cx="7467600" cy="92669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But a full sustainability plan includes strategy for obtaining </a:t>
            </a:r>
            <a:r>
              <a:rPr lang="en-US" sz="2800" b="1" i="1" dirty="0" smtClean="0"/>
              <a:t>all needed sources of support</a:t>
            </a:r>
            <a:r>
              <a:rPr lang="en-US" sz="2800" dirty="0" smtClean="0"/>
              <a:t>: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29595"/>
            <a:ext cx="8534400" cy="337351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endParaRPr lang="en-US" dirty="0" smtClean="0">
              <a:latin typeface="+mj-lt"/>
              <a:cs typeface="Calibri" pitchFamily="34" charset="0"/>
            </a:endParaRPr>
          </a:p>
          <a:p>
            <a:pPr lvl="4" algn="l">
              <a:buFont typeface="Wingdings" pitchFamily="2" charset="2"/>
              <a:buChar char="q"/>
            </a:pPr>
            <a:r>
              <a:rPr lang="en-US" sz="2800" dirty="0" smtClean="0">
                <a:latin typeface="+mj-lt"/>
                <a:cs typeface="Calibri" pitchFamily="34" charset="0"/>
              </a:rPr>
              <a:t>Money?</a:t>
            </a:r>
          </a:p>
          <a:p>
            <a:pPr lvl="4" algn="l">
              <a:buFont typeface="Wingdings" pitchFamily="2" charset="2"/>
              <a:buChar char="q"/>
            </a:pPr>
            <a:r>
              <a:rPr lang="en-US" sz="2800" dirty="0" smtClean="0">
                <a:latin typeface="+mj-lt"/>
                <a:cs typeface="Calibri" pitchFamily="34" charset="0"/>
              </a:rPr>
              <a:t>Institutional in-kind support?</a:t>
            </a:r>
          </a:p>
          <a:p>
            <a:pPr lvl="4" algn="l">
              <a:buFont typeface="Wingdings" pitchFamily="2" charset="2"/>
              <a:buChar char="q"/>
            </a:pPr>
            <a:r>
              <a:rPr lang="en-US" sz="2800" dirty="0" smtClean="0">
                <a:latin typeface="+mj-lt"/>
                <a:cs typeface="Calibri" pitchFamily="34" charset="0"/>
              </a:rPr>
              <a:t>Support from audience or other users?</a:t>
            </a:r>
          </a:p>
          <a:p>
            <a:pPr lvl="4" algn="l">
              <a:buFont typeface="Wingdings" pitchFamily="2" charset="2"/>
              <a:buChar char="q"/>
            </a:pPr>
            <a:r>
              <a:rPr lang="en-US" sz="2800" dirty="0" smtClean="0">
                <a:latin typeface="+mj-lt"/>
                <a:cs typeface="Calibri" pitchFamily="34" charset="0"/>
              </a:rPr>
              <a:t>Volunteer activity?</a:t>
            </a:r>
          </a:p>
          <a:p>
            <a:pPr lvl="4" algn="l">
              <a:buFont typeface="Wingdings" pitchFamily="2" charset="2"/>
              <a:buChar char="q"/>
            </a:pPr>
            <a:r>
              <a:rPr lang="en-US" sz="2800" dirty="0" smtClean="0">
                <a:latin typeface="+mj-lt"/>
                <a:cs typeface="Calibri" pitchFamily="34" charset="0"/>
              </a:rPr>
              <a:t>Something else?</a:t>
            </a:r>
          </a:p>
          <a:p>
            <a:pPr algn="l"/>
            <a:endParaRPr lang="en-US" sz="1700" b="1" i="1" dirty="0" smtClean="0">
              <a:latin typeface="+mn-lt"/>
              <a:cs typeface="Calibri" pitchFamily="34" charset="0"/>
            </a:endParaRPr>
          </a:p>
          <a:p>
            <a:pPr algn="l"/>
            <a:endParaRPr lang="en-US" sz="1700" b="1" i="1" dirty="0" smtClean="0">
              <a:latin typeface="+mn-lt"/>
              <a:cs typeface="Calibri" pitchFamily="34" charset="0"/>
            </a:endParaRPr>
          </a:p>
          <a:p>
            <a:pPr algn="l"/>
            <a:endParaRPr lang="en-US" sz="1700" dirty="0" smtClean="0">
              <a:latin typeface="+mn-lt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Calibri" pitchFamily="34" charset="0"/>
              </a:rPr>
              <a:t>What are the sources of support </a:t>
            </a:r>
            <a:r>
              <a:rPr lang="en-US" b="1" i="1" dirty="0" smtClean="0">
                <a:cs typeface="Calibri" pitchFamily="34" charset="0"/>
              </a:rPr>
              <a:t>you</a:t>
            </a:r>
            <a:r>
              <a:rPr lang="en-US" dirty="0" smtClean="0">
                <a:cs typeface="Calibri" pitchFamily="34" charset="0"/>
              </a:rPr>
              <a:t> will need to have coming in over time?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miley Face 4"/>
          <p:cNvSpPr>
            <a:spLocks noChangeArrowheads="1"/>
          </p:cNvSpPr>
          <p:nvPr/>
        </p:nvSpPr>
        <p:spPr bwMode="auto">
          <a:xfrm>
            <a:off x="1625203" y="1143000"/>
            <a:ext cx="642938" cy="642938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l" eaLnBrk="0" hangingPunct="0"/>
            <a:endParaRPr lang="en-US" sz="1700" dirty="0">
              <a:ea typeface="MS PGothic" pitchFamily="34" charset="-128"/>
            </a:endParaRPr>
          </a:p>
        </p:txBody>
      </p:sp>
      <p:sp>
        <p:nvSpPr>
          <p:cNvPr id="16388" name="Smiley Face 5"/>
          <p:cNvSpPr>
            <a:spLocks noChangeArrowheads="1"/>
          </p:cNvSpPr>
          <p:nvPr/>
        </p:nvSpPr>
        <p:spPr bwMode="auto">
          <a:xfrm>
            <a:off x="1732359" y="1250156"/>
            <a:ext cx="642938" cy="642938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l" eaLnBrk="0" hangingPunct="0"/>
            <a:endParaRPr lang="en-US" sz="1700" dirty="0">
              <a:ea typeface="MS PGothic" pitchFamily="34" charset="-128"/>
            </a:endParaRPr>
          </a:p>
        </p:txBody>
      </p:sp>
      <p:sp>
        <p:nvSpPr>
          <p:cNvPr id="16389" name="Smiley Face 6"/>
          <p:cNvSpPr>
            <a:spLocks noChangeArrowheads="1"/>
          </p:cNvSpPr>
          <p:nvPr/>
        </p:nvSpPr>
        <p:spPr bwMode="auto">
          <a:xfrm>
            <a:off x="1839516" y="1357313"/>
            <a:ext cx="642938" cy="642938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l" eaLnBrk="0" hangingPunct="0"/>
            <a:endParaRPr lang="en-US" sz="1700" dirty="0">
              <a:ea typeface="MS PGothic" pitchFamily="34" charset="-128"/>
            </a:endParaRPr>
          </a:p>
        </p:txBody>
      </p:sp>
      <p:sp>
        <p:nvSpPr>
          <p:cNvPr id="8" name="Tree"/>
          <p:cNvSpPr>
            <a:spLocks noEditPoints="1" noChangeArrowheads="1"/>
          </p:cNvSpPr>
          <p:nvPr/>
        </p:nvSpPr>
        <p:spPr bwMode="auto">
          <a:xfrm>
            <a:off x="7341394" y="1141810"/>
            <a:ext cx="482203" cy="589359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291" tIns="32146" rIns="64291" bIns="32146"/>
          <a:lstStyle/>
          <a:p>
            <a:pPr>
              <a:defRPr/>
            </a:pPr>
            <a:endParaRPr lang="en-US"/>
          </a:p>
        </p:txBody>
      </p:sp>
      <p:sp>
        <p:nvSpPr>
          <p:cNvPr id="9" name="Tree"/>
          <p:cNvSpPr>
            <a:spLocks noEditPoints="1" noChangeArrowheads="1"/>
          </p:cNvSpPr>
          <p:nvPr/>
        </p:nvSpPr>
        <p:spPr bwMode="auto">
          <a:xfrm>
            <a:off x="7662863" y="1034653"/>
            <a:ext cx="482203" cy="589359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291" tIns="32146" rIns="64291" bIns="32146"/>
          <a:lstStyle/>
          <a:p>
            <a:pPr>
              <a:defRPr/>
            </a:pPr>
            <a:endParaRPr lang="en-US"/>
          </a:p>
        </p:txBody>
      </p:sp>
      <p:sp>
        <p:nvSpPr>
          <p:cNvPr id="10" name="Tree"/>
          <p:cNvSpPr>
            <a:spLocks noEditPoints="1" noChangeArrowheads="1"/>
          </p:cNvSpPr>
          <p:nvPr/>
        </p:nvSpPr>
        <p:spPr bwMode="auto">
          <a:xfrm>
            <a:off x="7568803" y="1313260"/>
            <a:ext cx="482203" cy="589359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291" tIns="32146" rIns="64291" bIns="32146"/>
          <a:lstStyle/>
          <a:p>
            <a:pPr>
              <a:defRPr/>
            </a:pPr>
            <a:endParaRPr lang="en-US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52400" y="838200"/>
            <a:ext cx="2893219" cy="482203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l">
              <a:defRPr/>
            </a:pPr>
            <a:r>
              <a:rPr lang="en-US" sz="1700" b="1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EXTERNAL </a:t>
            </a:r>
            <a:r>
              <a:rPr lang="en-US" sz="1700" b="1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FACTORS</a:t>
            </a:r>
            <a:endParaRPr lang="en-US" sz="1700" b="1" kern="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1143000" y="2053828"/>
            <a:ext cx="1339453" cy="37504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64291" tIns="32146" rIns="64291" bIns="32146"/>
          <a:lstStyle/>
          <a:p>
            <a:pPr eaLnBrk="0" hangingPunct="0"/>
            <a:r>
              <a:rPr lang="en-US" sz="1400" dirty="0">
                <a:ea typeface="MS PGothic" pitchFamily="34" charset="-128"/>
              </a:rPr>
              <a:t>Audience </a:t>
            </a:r>
          </a:p>
          <a:p>
            <a:pPr eaLnBrk="0" hangingPunct="0"/>
            <a:r>
              <a:rPr lang="en-US" sz="1400" dirty="0">
                <a:ea typeface="MS PGothic" pitchFamily="34" charset="-128"/>
              </a:rPr>
              <a:t>(users, stakeholders</a:t>
            </a:r>
            <a:r>
              <a:rPr lang="en-US" sz="1000" dirty="0">
                <a:ea typeface="MS PGothic" pitchFamily="34" charset="-128"/>
              </a:rPr>
              <a:t>)</a:t>
            </a:r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7086600" y="1956197"/>
            <a:ext cx="1339453" cy="48220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64291" tIns="32146" rIns="64291" bIns="32146"/>
          <a:lstStyle/>
          <a:p>
            <a:pPr eaLnBrk="0" hangingPunct="0"/>
            <a:r>
              <a:rPr lang="en-US" sz="1400" dirty="0">
                <a:ea typeface="MS PGothic" pitchFamily="34" charset="-128"/>
              </a:rPr>
              <a:t>Environment </a:t>
            </a:r>
          </a:p>
          <a:p>
            <a:pPr eaLnBrk="0" hangingPunct="0"/>
            <a:r>
              <a:rPr lang="en-US" sz="1400" dirty="0">
                <a:ea typeface="MS PGothic" pitchFamily="34" charset="-128"/>
              </a:rPr>
              <a:t>(competition, etc.)</a:t>
            </a:r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3393281" y="4931568"/>
            <a:ext cx="2571750" cy="26789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eaLnBrk="0" hangingPunct="0"/>
            <a:r>
              <a:rPr lang="en-US" sz="1400" b="1" dirty="0">
                <a:ea typeface="MS PGothic" pitchFamily="34" charset="-128"/>
              </a:rPr>
              <a:t>GOALS</a:t>
            </a: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3393281" y="5306615"/>
            <a:ext cx="2571750" cy="26789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eaLnBrk="0" hangingPunct="0"/>
            <a:r>
              <a:rPr lang="en-US" sz="1400" b="1" dirty="0">
                <a:ea typeface="MS PGothic" pitchFamily="34" charset="-128"/>
              </a:rPr>
              <a:t>ACTIVITIES</a:t>
            </a:r>
          </a:p>
        </p:txBody>
      </p:sp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3393281" y="5681662"/>
            <a:ext cx="2571750" cy="26789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eaLnBrk="0" hangingPunct="0"/>
            <a:r>
              <a:rPr lang="en-US" sz="1400" b="1" dirty="0">
                <a:ea typeface="MS PGothic" pitchFamily="34" charset="-128"/>
              </a:rPr>
              <a:t>COSTS /</a:t>
            </a:r>
            <a:r>
              <a:rPr lang="en-US" sz="1400" b="1" dirty="0" smtClean="0">
                <a:ea typeface="MS PGothic" pitchFamily="34" charset="-128"/>
              </a:rPr>
              <a:t>RESOURCES </a:t>
            </a:r>
            <a:endParaRPr lang="en-US" sz="1400" b="1" dirty="0">
              <a:ea typeface="MS PGothic" pitchFamily="34" charset="-128"/>
            </a:endParaRPr>
          </a:p>
        </p:txBody>
      </p:sp>
      <p:sp>
        <p:nvSpPr>
          <p:cNvPr id="16399" name="Rectangle 16"/>
          <p:cNvSpPr>
            <a:spLocks noChangeArrowheads="1"/>
          </p:cNvSpPr>
          <p:nvPr/>
        </p:nvSpPr>
        <p:spPr bwMode="auto">
          <a:xfrm>
            <a:off x="3393281" y="6056709"/>
            <a:ext cx="2571750" cy="26789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eaLnBrk="0" hangingPunct="0"/>
            <a:r>
              <a:rPr lang="en-US" sz="1400" b="1" dirty="0">
                <a:ea typeface="MS PGothic" pitchFamily="34" charset="-128"/>
              </a:rPr>
              <a:t>FUNDING SOURCES</a:t>
            </a:r>
          </a:p>
        </p:txBody>
      </p:sp>
      <p:sp>
        <p:nvSpPr>
          <p:cNvPr id="16403" name="Down Arrow 20"/>
          <p:cNvSpPr>
            <a:spLocks noChangeArrowheads="1"/>
          </p:cNvSpPr>
          <p:nvPr/>
        </p:nvSpPr>
        <p:spPr bwMode="auto">
          <a:xfrm>
            <a:off x="4572000" y="4327327"/>
            <a:ext cx="341561" cy="473273"/>
          </a:xfrm>
          <a:prstGeom prst="downArrow">
            <a:avLst>
              <a:gd name="adj1" fmla="val 50000"/>
              <a:gd name="adj2" fmla="val 4984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l" eaLnBrk="0" hangingPunct="0"/>
            <a:endParaRPr lang="en-US" sz="1700" dirty="0">
              <a:ea typeface="MS PGothic" pitchFamily="34" charset="-128"/>
            </a:endParaRPr>
          </a:p>
        </p:txBody>
      </p:sp>
      <p:sp>
        <p:nvSpPr>
          <p:cNvPr id="21" name="Down Arrow 20"/>
          <p:cNvSpPr>
            <a:spLocks noChangeArrowheads="1"/>
          </p:cNvSpPr>
          <p:nvPr/>
        </p:nvSpPr>
        <p:spPr bwMode="auto">
          <a:xfrm rot="3406719">
            <a:off x="6319492" y="1853048"/>
            <a:ext cx="341561" cy="473273"/>
          </a:xfrm>
          <a:prstGeom prst="downArrow">
            <a:avLst>
              <a:gd name="adj1" fmla="val 50000"/>
              <a:gd name="adj2" fmla="val 4984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l" eaLnBrk="0" hangingPunct="0"/>
            <a:endParaRPr lang="en-US" sz="1700" dirty="0">
              <a:ea typeface="MS PGothic" pitchFamily="34" charset="-128"/>
            </a:endParaRPr>
          </a:p>
        </p:txBody>
      </p:sp>
      <p:sp>
        <p:nvSpPr>
          <p:cNvPr id="22" name="Down Arrow 20"/>
          <p:cNvSpPr>
            <a:spLocks noChangeArrowheads="1"/>
          </p:cNvSpPr>
          <p:nvPr/>
        </p:nvSpPr>
        <p:spPr bwMode="auto">
          <a:xfrm rot="18778536">
            <a:off x="2709573" y="1915500"/>
            <a:ext cx="341561" cy="473273"/>
          </a:xfrm>
          <a:prstGeom prst="downArrow">
            <a:avLst>
              <a:gd name="adj1" fmla="val 50000"/>
              <a:gd name="adj2" fmla="val 4984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l" eaLnBrk="0" hangingPunct="0"/>
            <a:endParaRPr lang="en-US" sz="1700" dirty="0">
              <a:ea typeface="MS PGothic" pitchFamily="34" charset="-128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152400" y="5413772"/>
            <a:ext cx="2357438" cy="482203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l">
              <a:defRPr/>
            </a:pPr>
            <a:r>
              <a:rPr lang="en-US" sz="1700" b="1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INTERNAL FACTORS</a:t>
            </a:r>
            <a:endParaRPr lang="en-US" sz="1700" b="1" kern="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Left Brace 24"/>
          <p:cNvSpPr/>
          <p:nvPr/>
        </p:nvSpPr>
        <p:spPr bwMode="auto">
          <a:xfrm>
            <a:off x="2750344" y="4985147"/>
            <a:ext cx="267891" cy="1285875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eaLnBrk="1" hangingPunct="1"/>
            <a:endParaRPr lang="en-US" sz="3000" dirty="0" smtClean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003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develop your sustainability plan, you will consider…</a:t>
            </a:r>
            <a:endParaRPr lang="en-US" dirty="0"/>
          </a:p>
        </p:txBody>
      </p:sp>
      <p:sp>
        <p:nvSpPr>
          <p:cNvPr id="26" name="16-Point Star 25"/>
          <p:cNvSpPr/>
          <p:nvPr/>
        </p:nvSpPr>
        <p:spPr bwMode="auto">
          <a:xfrm>
            <a:off x="3200400" y="1600200"/>
            <a:ext cx="3048000" cy="2667000"/>
          </a:xfrm>
          <a:prstGeom prst="star1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Value Proposition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749300"/>
          </a:xfrm>
        </p:spPr>
        <p:txBody>
          <a:bodyPr/>
          <a:lstStyle/>
          <a:p>
            <a:r>
              <a:rPr lang="en-US" dirty="0" smtClean="0"/>
              <a:t>What do want (need?) to sustain?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457200" y="1981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For ARL Digitized Special Collections, spending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falls sharply</a:t>
            </a:r>
            <a:r>
              <a:rPr lang="en-US" sz="22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post-launch.</a:t>
            </a:r>
            <a:endParaRPr lang="en-US" sz="22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Median expenditures</a:t>
            </a:r>
            <a:endParaRPr lang="en-US" sz="180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451684"/>
            <a:ext cx="7543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From the Survey of ARL Libraries, </a:t>
            </a:r>
            <a:r>
              <a:rPr lang="en-US" sz="1050" i="1" dirty="0" smtClean="0"/>
              <a:t>Sustainability of Digitized Special Collections</a:t>
            </a:r>
            <a:r>
              <a:rPr lang="en-US" sz="1050" dirty="0" smtClean="0"/>
              <a:t>. Final report forthcoming, 2012.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53" y="1017984"/>
            <a:ext cx="7733109" cy="5089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Right Arrow 10"/>
          <p:cNvSpPr>
            <a:spLocks noChangeArrowheads="1"/>
          </p:cNvSpPr>
          <p:nvPr/>
        </p:nvSpPr>
        <p:spPr bwMode="auto">
          <a:xfrm>
            <a:off x="285750" y="2625328"/>
            <a:ext cx="410766" cy="160734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197" name="Right Arrow 11"/>
          <p:cNvSpPr>
            <a:spLocks noChangeArrowheads="1"/>
          </p:cNvSpPr>
          <p:nvPr/>
        </p:nvSpPr>
        <p:spPr bwMode="auto">
          <a:xfrm>
            <a:off x="285750" y="1768078"/>
            <a:ext cx="410766" cy="160734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3003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Framework for post-grant sustainability training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53" y="1017984"/>
            <a:ext cx="7733109" cy="5089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Right Arrow 10"/>
          <p:cNvSpPr>
            <a:spLocks noChangeArrowheads="1"/>
          </p:cNvSpPr>
          <p:nvPr/>
        </p:nvSpPr>
        <p:spPr bwMode="auto">
          <a:xfrm>
            <a:off x="285750" y="5143500"/>
            <a:ext cx="410766" cy="160734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197" name="Right Arrow 11"/>
          <p:cNvSpPr>
            <a:spLocks noChangeArrowheads="1"/>
          </p:cNvSpPr>
          <p:nvPr/>
        </p:nvSpPr>
        <p:spPr bwMode="auto">
          <a:xfrm>
            <a:off x="285750" y="4286250"/>
            <a:ext cx="410766" cy="160734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must you pay for… and what can others help with?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749300"/>
          </a:xfrm>
        </p:spPr>
        <p:txBody>
          <a:bodyPr/>
          <a:lstStyle/>
          <a:p>
            <a:r>
              <a:rPr lang="en-US" dirty="0" smtClean="0"/>
              <a:t>Developing resources to serve your audience(s)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371600"/>
            <a:ext cx="7645003" cy="498934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dirty="0" smtClean="0"/>
              <a:t>What audience(s) will use my resource or service?</a:t>
            </a:r>
            <a:br>
              <a:rPr lang="en-US" sz="2000" dirty="0" smtClean="0"/>
            </a:br>
            <a:r>
              <a:rPr lang="en-US" sz="2000" dirty="0" smtClean="0"/>
              <a:t>What does it help them do better / more easily / that they could not before?</a:t>
            </a:r>
          </a:p>
          <a:p>
            <a:pPr algn="l">
              <a:lnSpc>
                <a:spcPct val="200000"/>
              </a:lnSpc>
            </a:pPr>
            <a:r>
              <a:rPr lang="en-US" sz="2000" dirty="0" smtClean="0"/>
              <a:t>How do they know it is available? Why will they come here rather than use other available resources?</a:t>
            </a:r>
          </a:p>
          <a:p>
            <a:pPr algn="l">
              <a:lnSpc>
                <a:spcPct val="200000"/>
              </a:lnSpc>
            </a:pPr>
            <a:r>
              <a:rPr lang="en-US" sz="2000" dirty="0" smtClean="0"/>
              <a:t>Who cares about these benefits and has resources available to support the resource?</a:t>
            </a:r>
          </a:p>
          <a:p>
            <a:pPr algn="l">
              <a:lnSpc>
                <a:spcPct val="200000"/>
              </a:lnSpc>
            </a:pPr>
            <a:r>
              <a:rPr lang="en-US" sz="2000" dirty="0" smtClean="0"/>
              <a:t>How will we communicate this value?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7653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Audience = impact = sustainability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04800"/>
            <a:ext cx="5638800" cy="116205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Ithaka</a:t>
            </a:r>
            <a:r>
              <a:rPr lang="en-US" sz="2400" dirty="0" smtClean="0"/>
              <a:t> S+R: Strategy and Research</a:t>
            </a:r>
            <a:endParaRPr lang="en-US" sz="2400" dirty="0"/>
          </a:p>
        </p:txBody>
      </p:sp>
      <p:pic>
        <p:nvPicPr>
          <p:cNvPr id="8" name="Picture 2" descr="S:\JSTOR_NY149\JSTOR\MarketingCommunications\Logos\Ithaka S+R\New\new-s-and-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84376"/>
            <a:ext cx="2438400" cy="3316224"/>
          </a:xfrm>
          <a:prstGeom prst="rect">
            <a:avLst/>
          </a:prstGeom>
          <a:noFill/>
        </p:spPr>
      </p:pic>
      <p:pic>
        <p:nvPicPr>
          <p:cNvPr id="41986" name="Picture 2" descr="http://www.gabrielweinberg.com/blog/images/iceberg-756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077912"/>
            <a:ext cx="5655834" cy="37226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00400" y="5029200"/>
            <a:ext cx="5943600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600" i="1" dirty="0" smtClean="0">
                <a:cs typeface="Calibri" pitchFamily="34" charset="0"/>
                <a:hlinkClick r:id="rId5"/>
              </a:rPr>
              <a:t> Sustainability and Revenue Models </a:t>
            </a:r>
            <a:r>
              <a:rPr lang="en-US" sz="1600" dirty="0" smtClean="0">
                <a:cs typeface="Calibri" pitchFamily="34" charset="0"/>
                <a:hlinkClick r:id="rId5"/>
              </a:rPr>
              <a:t>(2008)</a:t>
            </a:r>
            <a:endParaRPr lang="en-US" sz="1600" dirty="0" smtClean="0"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i="1" dirty="0" smtClean="0">
                <a:cs typeface="Calibri" pitchFamily="34" charset="0"/>
                <a:hlinkClick r:id="rId6"/>
              </a:rPr>
              <a:t> Sustaining Digital Resources + case studies (2009)</a:t>
            </a:r>
            <a:endParaRPr lang="en-US" sz="1600" dirty="0" smtClean="0"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i="1" dirty="0" smtClean="0">
                <a:cs typeface="Calibri" pitchFamily="34" charset="0"/>
                <a:hlinkClick r:id="rId7"/>
              </a:rPr>
              <a:t> Funding for Sustainability  </a:t>
            </a:r>
            <a:r>
              <a:rPr lang="en-US" sz="1600" dirty="0" smtClean="0">
                <a:cs typeface="Calibri" pitchFamily="34" charset="0"/>
                <a:hlinkClick r:id="rId7"/>
              </a:rPr>
              <a:t>(2011)</a:t>
            </a:r>
            <a:endParaRPr lang="en-US" sz="1600" dirty="0" smtClean="0"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i="1" dirty="0" smtClean="0">
                <a:cs typeface="Calibri" pitchFamily="34" charset="0"/>
                <a:hlinkClick r:id="rId8"/>
              </a:rPr>
              <a:t> Revenue, Recession, Reliance + case study </a:t>
            </a:r>
          </a:p>
          <a:p>
            <a:pPr lvl="1"/>
            <a:r>
              <a:rPr lang="en-US" sz="1600" i="1" dirty="0" smtClean="0">
                <a:cs typeface="Calibri" pitchFamily="34" charset="0"/>
                <a:hlinkClick r:id="rId8"/>
              </a:rPr>
              <a:t>updates (2011)</a:t>
            </a:r>
            <a:endParaRPr lang="en-US" sz="1600" dirty="0" smtClean="0"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757425"/>
            <a:ext cx="312420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alibri" pitchFamily="34" charset="0"/>
              </a:rPr>
              <a:t>:</a:t>
            </a:r>
          </a:p>
          <a:p>
            <a:endParaRPr lang="en-US" sz="1200" dirty="0" smtClean="0">
              <a:cs typeface="Calibri" pitchFamily="34" charset="0"/>
            </a:endParaRPr>
          </a:p>
          <a:p>
            <a:r>
              <a:rPr lang="en-US" b="1" dirty="0" smtClean="0"/>
              <a:t>Research</a:t>
            </a:r>
            <a:endParaRPr lang="en-US" b="1" dirty="0" smtClean="0">
              <a:cs typeface="Calibri" pitchFamily="34" charset="0"/>
            </a:endParaRPr>
          </a:p>
          <a:p>
            <a:r>
              <a:rPr lang="en-US" b="1" dirty="0" smtClean="0">
                <a:cs typeface="Calibri" pitchFamily="34" charset="0"/>
              </a:rPr>
              <a:t>Consulting</a:t>
            </a:r>
          </a:p>
          <a:p>
            <a:r>
              <a:rPr lang="en-US" b="1" dirty="0" smtClean="0">
                <a:cs typeface="Calibri" pitchFamily="34" charset="0"/>
              </a:rPr>
              <a:t>Training</a:t>
            </a:r>
          </a:p>
          <a:p>
            <a:pPr>
              <a:buFont typeface="Arial" pitchFamily="34" charset="0"/>
              <a:buChar char="•"/>
            </a:pPr>
            <a:endParaRPr lang="en-US" sz="1050" dirty="0" smtClean="0">
              <a:cs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 txBox="1">
            <a:spLocks/>
          </p:cNvSpPr>
          <p:nvPr/>
        </p:nvSpPr>
        <p:spPr>
          <a:xfrm>
            <a:off x="609600" y="1447800"/>
            <a:ext cx="3733800" cy="5181600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443120" indent="-219886">
              <a:spcBef>
                <a:spcPts val="1687"/>
              </a:spcBef>
              <a:buSzPct val="171000"/>
              <a:buFont typeface="Gill Sans" charset="0"/>
              <a:buChar char="•"/>
              <a:defRPr/>
            </a:pPr>
            <a:r>
              <a:rPr lang="en-US" kern="0" dirty="0" smtClean="0">
                <a:latin typeface="+mj-lt"/>
                <a:ea typeface="+mn-ea"/>
              </a:rPr>
              <a:t>A peer-reviewed collection of learning resources, intended to be used for teaching by secondary and HE instructors</a:t>
            </a:r>
            <a:endParaRPr lang="en-US" kern="0" dirty="0">
              <a:latin typeface="+mj-lt"/>
              <a:ea typeface="+mn-ea"/>
            </a:endParaRPr>
          </a:p>
          <a:p>
            <a:pPr marL="443120" indent="-219886">
              <a:spcBef>
                <a:spcPts val="1687"/>
              </a:spcBef>
              <a:buSzPct val="171000"/>
              <a:buFont typeface="Gill Sans" charset="0"/>
              <a:buChar char="•"/>
              <a:defRPr/>
            </a:pPr>
            <a:r>
              <a:rPr lang="en-US" kern="0" dirty="0" smtClean="0">
                <a:latin typeface="+mj-lt"/>
                <a:ea typeface="+mn-ea"/>
              </a:rPr>
              <a:t>What the project team assumed about the audience </a:t>
            </a:r>
          </a:p>
          <a:p>
            <a:pPr marL="443120" indent="-219886">
              <a:spcBef>
                <a:spcPts val="1687"/>
              </a:spcBef>
              <a:buSzPct val="171000"/>
              <a:buFont typeface="Gill Sans" charset="0"/>
              <a:buChar char="•"/>
              <a:defRPr/>
            </a:pPr>
            <a:r>
              <a:rPr lang="en-US" kern="0" dirty="0" smtClean="0">
                <a:latin typeface="+mj-lt"/>
                <a:ea typeface="+mn-ea"/>
              </a:rPr>
              <a:t>What the target audience actually thought</a:t>
            </a:r>
          </a:p>
          <a:p>
            <a:pPr marL="625056" indent="-401822">
              <a:spcBef>
                <a:spcPts val="1687"/>
              </a:spcBef>
              <a:buSzPct val="171000"/>
              <a:buFont typeface="Gill Sans" charset="0"/>
              <a:buChar char="•"/>
              <a:defRPr/>
            </a:pPr>
            <a:endParaRPr lang="en-US" sz="1400" kern="0" dirty="0">
              <a:latin typeface="+mn-lt"/>
              <a:ea typeface="+mn-ea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0" y="304800"/>
            <a:ext cx="7875984" cy="482203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r>
              <a:rPr lang="en-US" sz="2800" kern="0" dirty="0">
                <a:latin typeface="+mj-lt"/>
                <a:ea typeface="+mj-ea"/>
                <a:cs typeface="+mj-cs"/>
              </a:rPr>
              <a:t>CASE STUDY: </a:t>
            </a:r>
            <a:r>
              <a:rPr lang="en-US" sz="2800" kern="0" dirty="0" smtClean="0">
                <a:latin typeface="+mj-lt"/>
                <a:ea typeface="+mj-ea"/>
                <a:cs typeface="+mj-cs"/>
              </a:rPr>
              <a:t>A Cautionary Tale</a:t>
            </a:r>
            <a:endParaRPr lang="en-US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1524001"/>
            <a:ext cx="2971800" cy="433965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Imprint MT Shadow" pitchFamily="82" charset="0"/>
              </a:rPr>
              <a:t>A hypothetical case: </a:t>
            </a:r>
          </a:p>
          <a:p>
            <a:pPr algn="ctr"/>
            <a:r>
              <a:rPr lang="en-US" dirty="0" smtClean="0">
                <a:latin typeface="Imprint MT Shadow" pitchFamily="82" charset="0"/>
              </a:rPr>
              <a:t>When self-perception does not match market expectations</a:t>
            </a:r>
            <a:endParaRPr lang="en-US" sz="3600" dirty="0" smtClean="0">
              <a:latin typeface="Imprint MT Shadow" pitchFamily="82" charset="0"/>
            </a:endParaRPr>
          </a:p>
          <a:p>
            <a:endParaRPr lang="en-US" sz="3600" dirty="0" smtClean="0">
              <a:latin typeface="Imprint MT Shadow" pitchFamily="82" charset="0"/>
            </a:endParaRPr>
          </a:p>
          <a:p>
            <a:endParaRPr lang="en-US" sz="3600" dirty="0" smtClean="0">
              <a:latin typeface="Imprint MT Shadow" pitchFamily="8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Interviews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Focus groups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Surveys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Usage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Including users in design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i="1" dirty="0" smtClean="0"/>
              <a:t>What have you found are pros and cons of various methods?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learn about audience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 txBox="1">
            <a:spLocks/>
          </p:cNvSpPr>
          <p:nvPr/>
        </p:nvSpPr>
        <p:spPr>
          <a:xfrm>
            <a:off x="609600" y="1447800"/>
            <a:ext cx="3733800" cy="5181600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443120" indent="-219886">
              <a:spcBef>
                <a:spcPts val="1687"/>
              </a:spcBef>
              <a:buSzPct val="171000"/>
              <a:buFont typeface="Gill Sans" charset="0"/>
              <a:buChar char="•"/>
              <a:defRPr/>
            </a:pPr>
            <a:r>
              <a:rPr lang="en-US" kern="0" dirty="0" smtClean="0">
                <a:latin typeface="+mj-lt"/>
                <a:ea typeface="+mn-ea"/>
              </a:rPr>
              <a:t>An open access resource with an endowment funded by academic libraries</a:t>
            </a:r>
            <a:endParaRPr lang="en-US" sz="1400" kern="0" dirty="0">
              <a:latin typeface="+mn-lt"/>
              <a:ea typeface="+mn-ea"/>
            </a:endParaRPr>
          </a:p>
          <a:p>
            <a:pPr marL="443120" indent="-219886">
              <a:spcBef>
                <a:spcPts val="1687"/>
              </a:spcBef>
              <a:buSzPct val="171000"/>
              <a:buFont typeface="Gill Sans" charset="0"/>
              <a:buChar char="•"/>
              <a:defRPr/>
            </a:pPr>
            <a:r>
              <a:rPr lang="en-US" kern="0" dirty="0" smtClean="0">
                <a:latin typeface="+mj-lt"/>
                <a:ea typeface="+mn-ea"/>
              </a:rPr>
              <a:t>Began with very high-level content, pitched at senior scholars only…</a:t>
            </a:r>
          </a:p>
          <a:p>
            <a:pPr marL="443120" indent="-219886">
              <a:spcBef>
                <a:spcPts val="1687"/>
              </a:spcBef>
              <a:buSzPct val="171000"/>
              <a:buFont typeface="Gill Sans" charset="0"/>
              <a:buChar char="•"/>
              <a:defRPr/>
            </a:pPr>
            <a:r>
              <a:rPr lang="en-US" kern="0" dirty="0" smtClean="0">
                <a:latin typeface="+mj-lt"/>
                <a:ea typeface="+mn-ea"/>
              </a:rPr>
              <a:t>Until audience assessment showed  just how many other readers were using it, too.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0" y="304800"/>
            <a:ext cx="7875984" cy="482203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r>
              <a:rPr lang="en-US" sz="2800" kern="0" dirty="0" smtClean="0"/>
              <a:t>CASE STUDY: </a:t>
            </a:r>
            <a:br>
              <a:rPr lang="en-US" sz="2800" kern="0" dirty="0" smtClean="0"/>
            </a:br>
            <a:r>
              <a:rPr lang="en-US" sz="2800" kern="0" dirty="0" smtClean="0"/>
              <a:t>Stanford Encyclopedia of Philosophy </a:t>
            </a:r>
            <a:endParaRPr lang="en-US" sz="28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4790"/>
            <a:ext cx="4114800" cy="39578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 txBox="1">
            <a:spLocks/>
          </p:cNvSpPr>
          <p:nvPr/>
        </p:nvSpPr>
        <p:spPr>
          <a:xfrm>
            <a:off x="609600" y="1447800"/>
            <a:ext cx="3733800" cy="5181600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443120" indent="-219886">
              <a:spcBef>
                <a:spcPts val="1687"/>
              </a:spcBef>
              <a:buSzPct val="171000"/>
              <a:buFont typeface="Gill Sans" charset="0"/>
              <a:buChar char="•"/>
              <a:defRPr/>
            </a:pPr>
            <a:r>
              <a:rPr lang="en-US" kern="0" dirty="0" smtClean="0">
                <a:latin typeface="+mj-lt"/>
                <a:ea typeface="+mn-ea"/>
              </a:rPr>
              <a:t>Crowd-sourced database of birding observations</a:t>
            </a:r>
          </a:p>
          <a:p>
            <a:pPr marL="443120" indent="-219886">
              <a:spcBef>
                <a:spcPts val="1687"/>
              </a:spcBef>
              <a:buSzPct val="171000"/>
              <a:buFont typeface="Gill Sans" charset="0"/>
              <a:buChar char="•"/>
              <a:defRPr/>
            </a:pPr>
            <a:r>
              <a:rPr lang="en-US" kern="0" dirty="0" smtClean="0">
                <a:latin typeface="+mj-lt"/>
                <a:ea typeface="+mn-ea"/>
              </a:rPr>
              <a:t>Initial version of the project was aimed at creating valuable data for ornithologists</a:t>
            </a:r>
          </a:p>
          <a:p>
            <a:pPr marL="443120" indent="-219886">
              <a:spcBef>
                <a:spcPts val="1687"/>
              </a:spcBef>
              <a:buSzPct val="171000"/>
              <a:buFont typeface="Gill Sans" charset="0"/>
              <a:buChar char="•"/>
              <a:defRPr/>
            </a:pPr>
            <a:r>
              <a:rPr lang="en-US" kern="0" dirty="0" smtClean="0">
                <a:latin typeface="+mj-lt"/>
                <a:ea typeface="+mn-ea"/>
              </a:rPr>
              <a:t>Became successful only after learning more about what amateur birders </a:t>
            </a:r>
            <a:r>
              <a:rPr lang="en-US" b="1" i="1" kern="0" dirty="0" smtClean="0">
                <a:latin typeface="+mj-lt"/>
                <a:ea typeface="+mn-ea"/>
              </a:rPr>
              <a:t>really</a:t>
            </a:r>
            <a:r>
              <a:rPr lang="en-US" kern="0" dirty="0" smtClean="0">
                <a:latin typeface="+mj-lt"/>
                <a:ea typeface="+mn-ea"/>
              </a:rPr>
              <a:t> found useful…</a:t>
            </a:r>
          </a:p>
          <a:p>
            <a:pPr marL="625056" indent="-401822">
              <a:spcBef>
                <a:spcPts val="1687"/>
              </a:spcBef>
              <a:buSzPct val="171000"/>
              <a:buFont typeface="Gill Sans" charset="0"/>
              <a:buChar char="•"/>
              <a:defRPr/>
            </a:pPr>
            <a:endParaRPr lang="en-US" sz="1400" kern="0" dirty="0">
              <a:latin typeface="+mn-lt"/>
              <a:ea typeface="+mn-ea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0" y="304800"/>
            <a:ext cx="7875984" cy="482203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r>
              <a:rPr lang="en-US" sz="2800" kern="0" dirty="0" smtClean="0"/>
              <a:t>CASE STUDY: </a:t>
            </a:r>
            <a:r>
              <a:rPr lang="en-US" sz="2800" kern="0" dirty="0" err="1" smtClean="0"/>
              <a:t>eBird</a:t>
            </a:r>
            <a:endParaRPr lang="en-US" sz="2800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97753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0797" y="1393032"/>
            <a:ext cx="7661672" cy="708222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lvl="0" algn="l">
              <a:buFont typeface="Arial" pitchFamily="34" charset="0"/>
              <a:buChar char="•"/>
            </a:pPr>
            <a:endParaRPr lang="en-US" dirty="0" smtClean="0"/>
          </a:p>
          <a:p>
            <a:pPr lvl="0" algn="l"/>
            <a:r>
              <a:rPr lang="en-US" dirty="0" smtClean="0"/>
              <a:t>What  do you know, or think you know, about: </a:t>
            </a:r>
          </a:p>
          <a:p>
            <a:pPr lvl="0" algn="l"/>
            <a:r>
              <a:rPr lang="en-US" dirty="0" smtClean="0"/>
              <a:t>	The size of this segment</a:t>
            </a:r>
          </a:p>
          <a:p>
            <a:pPr lvl="0" algn="l"/>
            <a:r>
              <a:rPr lang="en-US" dirty="0" smtClean="0"/>
              <a:t>	Why do they currently use your site? </a:t>
            </a:r>
          </a:p>
          <a:p>
            <a:pPr lvl="0" algn="l"/>
            <a:r>
              <a:rPr lang="en-US" dirty="0" smtClean="0"/>
              <a:t>	(or why might they someday use it?)</a:t>
            </a:r>
          </a:p>
          <a:p>
            <a:pPr lvl="0" algn="l"/>
            <a:r>
              <a:rPr lang="en-US" dirty="0" smtClean="0"/>
              <a:t>	How else might they achieve their goals? </a:t>
            </a:r>
          </a:p>
          <a:p>
            <a:pPr lvl="0" algn="l"/>
            <a:r>
              <a:rPr lang="en-US" dirty="0" smtClean="0"/>
              <a:t>	What makes your resource their best option?</a:t>
            </a:r>
          </a:p>
          <a:p>
            <a:pPr lvl="0" algn="l"/>
            <a:r>
              <a:rPr lang="en-US" dirty="0" smtClean="0"/>
              <a:t>	How do they learn about you? </a:t>
            </a:r>
          </a:p>
          <a:p>
            <a:pPr lvl="0" algn="l"/>
            <a:r>
              <a:rPr lang="en-US" dirty="0" smtClean="0"/>
              <a:t>	What makes them come back?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What data are these assumptions based on? How could you test these beliefs?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0" algn="l"/>
            <a:endParaRPr lang="en-US" dirty="0" smtClean="0"/>
          </a:p>
          <a:p>
            <a:pPr lvl="0" algn="l"/>
            <a:endParaRPr lang="en-US" sz="2000" dirty="0" smtClean="0"/>
          </a:p>
          <a:p>
            <a:pPr algn="l"/>
            <a:r>
              <a:rPr lang="en-US" sz="2000" dirty="0" smtClean="0"/>
              <a:t> </a:t>
            </a:r>
          </a:p>
          <a:p>
            <a:pPr algn="l"/>
            <a:endParaRPr lang="en-US" sz="2000" b="1" i="1" dirty="0" smtClean="0"/>
          </a:p>
          <a:p>
            <a:pPr algn="l"/>
            <a:endParaRPr lang="en-US" sz="2000" b="1" i="1" dirty="0" smtClean="0"/>
          </a:p>
          <a:p>
            <a:pPr algn="l"/>
            <a:endParaRPr lang="en-US" sz="2000" b="1" i="1" dirty="0" smtClean="0"/>
          </a:p>
          <a:p>
            <a:pPr algn="l"/>
            <a:r>
              <a:rPr lang="en-US" sz="2000" b="1" i="1" dirty="0" smtClean="0"/>
              <a:t>What  changes have you made as a result of this research?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Describe a single audience segment vital to your  sustainability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641" y="924810"/>
            <a:ext cx="8036719" cy="5793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2241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Audience Segmentation Tool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749300"/>
          </a:xfrm>
        </p:spPr>
        <p:txBody>
          <a:bodyPr/>
          <a:lstStyle/>
          <a:p>
            <a:r>
              <a:rPr lang="en-US" dirty="0" smtClean="0"/>
              <a:t>Revenue models and conditions for success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kern="1200" dirty="0" smtClean="0">
                <a:solidFill>
                  <a:schemeClr val="tx1"/>
                </a:solidFill>
              </a:rPr>
              <a:t>I need to cover costs of a certain activity</a:t>
            </a:r>
          </a:p>
          <a:p>
            <a:pPr lvl="0"/>
            <a:endParaRPr lang="en-US" sz="2400" kern="1200" dirty="0" smtClean="0">
              <a:solidFill>
                <a:schemeClr val="tx1"/>
              </a:solidFill>
            </a:endParaRPr>
          </a:p>
          <a:p>
            <a:pPr lvl="0"/>
            <a:r>
              <a:rPr lang="en-US" sz="2400" kern="1200" dirty="0" smtClean="0">
                <a:solidFill>
                  <a:schemeClr val="tx1"/>
                </a:solidFill>
              </a:rPr>
              <a:t>I need to cover all my costs going forward</a:t>
            </a:r>
          </a:p>
          <a:p>
            <a:pPr lvl="0"/>
            <a:endParaRPr lang="en-US" sz="2400" kern="1200" dirty="0" smtClean="0">
              <a:solidFill>
                <a:schemeClr val="tx1"/>
              </a:solidFill>
            </a:endParaRPr>
          </a:p>
          <a:p>
            <a:pPr lvl="0"/>
            <a:endParaRPr lang="en-US" sz="2400" kern="1200" dirty="0" smtClean="0">
              <a:solidFill>
                <a:schemeClr val="tx1"/>
              </a:solidFill>
            </a:endParaRPr>
          </a:p>
          <a:p>
            <a:pPr lvl="0"/>
            <a:endParaRPr lang="en-US" sz="2400" kern="1200" dirty="0" smtClean="0">
              <a:solidFill>
                <a:schemeClr val="tx1"/>
              </a:solidFill>
            </a:endParaRPr>
          </a:p>
          <a:p>
            <a:pPr lvl="0"/>
            <a:endParaRPr lang="en-US" sz="2400" kern="12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revenue objective?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20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obstacles to trying revenue generation?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1600200" y="2057400"/>
          <a:ext cx="5943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Almost half </a:t>
            </a:r>
            <a:r>
              <a:rPr lang="en-US" sz="22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of the ARL institutions who responded </a:t>
            </a:r>
            <a:r>
              <a:rPr lang="en-US" sz="2200" dirty="0" smtClean="0"/>
              <a:t>had tried some sort of revenue generation.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Has your institution ever tried to generate revenue from </a:t>
            </a:r>
          </a:p>
          <a:p>
            <a:pPr algn="ctr"/>
            <a:r>
              <a:rPr lang="en-US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your digitized special collections?</a:t>
            </a:r>
            <a:endParaRPr lang="en-US" sz="180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5867400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haven’t the rest? </a:t>
            </a:r>
            <a:endParaRPr kumimoji="0" lang="en-US" b="1" i="1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400800"/>
            <a:ext cx="754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This slide is DRAFT only. For the final data slides, please see the Survey </a:t>
            </a:r>
            <a:r>
              <a:rPr lang="en-US" sz="1050" dirty="0" smtClean="0"/>
              <a:t>of ARL Libraries, </a:t>
            </a:r>
            <a:r>
              <a:rPr lang="en-US" sz="1050" i="1" dirty="0" smtClean="0"/>
              <a:t>Sustainability of Digitized Special Collections</a:t>
            </a:r>
            <a:r>
              <a:rPr lang="en-US" sz="1050" dirty="0" smtClean="0"/>
              <a:t>. Final report forthcoming, 2012.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Mindsets</a:t>
            </a:r>
          </a:p>
          <a:p>
            <a:pPr lvl="2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Business Models</a:t>
            </a:r>
          </a:p>
          <a:p>
            <a:pPr lvl="2"/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Strategies</a:t>
            </a:r>
          </a:p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Practices 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 addresses…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1032067"/>
            <a:ext cx="2095802" cy="29718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022667"/>
            <a:ext cx="2116892" cy="3048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784667"/>
            <a:ext cx="2077027" cy="30294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699067"/>
            <a:ext cx="2057400" cy="300653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62600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www.sr.ithaka.org/expertise/sustainability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Many felt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revenue generation was inconsistent with mission aims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Please briefly describe why your institution has never tried to generate revenue from your digitized special collections.</a:t>
            </a:r>
            <a:endParaRPr lang="en-US" sz="180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457200" y="20574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6400800"/>
            <a:ext cx="754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This slide is DRAFT only. For the final data slides, please see the Survey </a:t>
            </a:r>
            <a:r>
              <a:rPr lang="en-US" sz="1050" dirty="0" smtClean="0"/>
              <a:t>of ARL Libraries, </a:t>
            </a:r>
            <a:r>
              <a:rPr lang="en-US" sz="1050" i="1" dirty="0" smtClean="0"/>
              <a:t>Sustainability of Digitized Special Collections</a:t>
            </a:r>
            <a:r>
              <a:rPr lang="en-US" sz="1050" dirty="0" smtClean="0"/>
              <a:t>. Final report forthcoming, 2012.</a:t>
            </a:r>
            <a:endParaRPr lang="en-US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533400" y="1524001"/>
          <a:ext cx="8610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But some were experimenting with a range of models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Which methods of revenue generation have you tried?</a:t>
            </a:r>
            <a:endParaRPr lang="en-US" sz="180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8502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Other: charging other units within the university, licensing to third-party product developers, digitizing/selling products through university press, selling prints, custom/sponsored digitization </a:t>
            </a:r>
            <a:endParaRPr lang="en-US" sz="140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400800"/>
            <a:ext cx="754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This slide is DRAFT only. For the final data slides, please see the Survey </a:t>
            </a:r>
            <a:r>
              <a:rPr lang="en-US" sz="1050" dirty="0" smtClean="0"/>
              <a:t>of ARL Libraries, </a:t>
            </a:r>
            <a:r>
              <a:rPr lang="en-US" sz="1050" i="1" dirty="0" smtClean="0"/>
              <a:t>Sustainability of Digitized Special Collections</a:t>
            </a:r>
            <a:r>
              <a:rPr lang="en-US" sz="1050" dirty="0" smtClean="0"/>
              <a:t>. Final report forthcoming, 2012.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685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While most institutions that generate revenue brought in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under $10,000 </a:t>
            </a:r>
            <a:r>
              <a:rPr lang="en-US" sz="22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last year, a few earned more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Approximately how much revenue did your institution generate from your digitized special collections last year?</a:t>
            </a:r>
            <a:endParaRPr lang="en-US" sz="180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533400" y="2133600"/>
          <a:ext cx="8229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924800" y="1828800"/>
            <a:ext cx="10668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Outliers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$325,000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$530,000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400800"/>
            <a:ext cx="754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This slide is DRAFT only. For the final data slides, please see the Survey </a:t>
            </a:r>
            <a:r>
              <a:rPr lang="en-US" sz="1050" dirty="0" smtClean="0"/>
              <a:t>of ARL Libraries, </a:t>
            </a:r>
            <a:r>
              <a:rPr lang="en-US" sz="1050" i="1" dirty="0" smtClean="0"/>
              <a:t>Sustainability of Digitized Special Collections</a:t>
            </a:r>
            <a:r>
              <a:rPr lang="en-US" sz="1050" dirty="0" smtClean="0"/>
              <a:t>. Final report forthcoming, 2012.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model might be the best fit?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19509" y="989334"/>
          <a:ext cx="7557691" cy="5259066"/>
        </p:xfrm>
        <a:graphic>
          <a:graphicData uri="http://schemas.openxmlformats.org/presentationml/2006/ole">
            <p:oleObj spid="_x0000_s4098" name="Document" r:id="rId3" imgW="6091399" imgH="423854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 txBox="1">
            <a:spLocks/>
          </p:cNvSpPr>
          <p:nvPr/>
        </p:nvSpPr>
        <p:spPr>
          <a:xfrm>
            <a:off x="609600" y="1447800"/>
            <a:ext cx="3733800" cy="5181600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243325" indent="-243325">
              <a:buSzPct val="171000"/>
              <a:buFont typeface="Arial" pitchFamily="34" charset="0"/>
              <a:buChar char="•"/>
              <a:defRPr/>
            </a:pPr>
            <a:r>
              <a:rPr lang="en-US" dirty="0" smtClean="0"/>
              <a:t>All content is created and edited by a network of volunteers, a major source of support</a:t>
            </a:r>
          </a:p>
          <a:p>
            <a:pPr marL="243325" indent="-243325">
              <a:buSzPct val="171000"/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43325" indent="-243325">
              <a:buSzPct val="171000"/>
              <a:buFont typeface="Arial" pitchFamily="34" charset="0"/>
              <a:buChar char="•"/>
              <a:defRPr/>
            </a:pPr>
            <a:r>
              <a:rPr lang="en-US" dirty="0" smtClean="0"/>
              <a:t> Launched </a:t>
            </a:r>
            <a:r>
              <a:rPr lang="en-US" i="1" dirty="0" smtClean="0"/>
              <a:t>Friends of the SEP Society, with</a:t>
            </a:r>
            <a:r>
              <a:rPr lang="en-US" dirty="0" smtClean="0"/>
              <a:t> membership benefits</a:t>
            </a:r>
          </a:p>
          <a:p>
            <a:pPr marL="243325" indent="-243325">
              <a:buSzPct val="171000"/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43325" indent="-243325">
              <a:buSzPct val="171000"/>
              <a:buFont typeface="Arial" pitchFamily="34" charset="0"/>
              <a:buChar char="•"/>
              <a:defRPr/>
            </a:pPr>
            <a:r>
              <a:rPr lang="en-US" dirty="0" smtClean="0"/>
              <a:t>Offers value to core members, and generates $20,000/year</a:t>
            </a:r>
          </a:p>
          <a:p>
            <a:pPr marL="243325" indent="-243325">
              <a:buSzPct val="171000"/>
              <a:defRPr/>
            </a:pPr>
            <a:endParaRPr lang="en-US" dirty="0" smtClean="0"/>
          </a:p>
          <a:p>
            <a:pPr marL="625056" indent="-401822">
              <a:spcBef>
                <a:spcPts val="1687"/>
              </a:spcBef>
              <a:buSzPct val="171000"/>
              <a:buFont typeface="Gill Sans" charset="0"/>
              <a:buChar char="•"/>
              <a:defRPr/>
            </a:pPr>
            <a:endParaRPr lang="en-US" sz="1400" kern="0" dirty="0">
              <a:latin typeface="+mn-lt"/>
              <a:ea typeface="+mn-ea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304800" y="304800"/>
            <a:ext cx="7875984" cy="482203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r>
              <a:rPr lang="en-US" b="1" kern="0" dirty="0">
                <a:latin typeface="+mj-lt"/>
                <a:ea typeface="+mj-ea"/>
                <a:cs typeface="+mj-cs"/>
              </a:rPr>
              <a:t>CASE STUDY: </a:t>
            </a:r>
            <a:r>
              <a:rPr lang="en-US" b="1" dirty="0" smtClean="0">
                <a:latin typeface="+mj-lt"/>
              </a:rPr>
              <a:t>SEP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4790"/>
            <a:ext cx="4114800" cy="39578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556" y="914400"/>
            <a:ext cx="655496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SEP’s post-grant project budget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 txBox="1">
            <a:spLocks/>
          </p:cNvSpPr>
          <p:nvPr/>
        </p:nvSpPr>
        <p:spPr>
          <a:xfrm>
            <a:off x="609600" y="1447800"/>
            <a:ext cx="3733800" cy="5181600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243325" indent="-243325">
              <a:buSzPct val="171000"/>
              <a:buFont typeface="Arial" pitchFamily="34" charset="0"/>
              <a:buChar char="•"/>
              <a:defRPr/>
            </a:pPr>
            <a:r>
              <a:rPr lang="en-US" dirty="0" smtClean="0"/>
              <a:t>Download fees for video content had leveled off, despite strong traffic on the site. </a:t>
            </a:r>
          </a:p>
          <a:p>
            <a:pPr marL="243325" indent="-243325">
              <a:buSzPct val="171000"/>
              <a:buFont typeface="Arial" pitchFamily="34" charset="0"/>
              <a:buChar char="•"/>
              <a:defRPr/>
            </a:pPr>
            <a:r>
              <a:rPr lang="en-US" dirty="0" smtClean="0"/>
              <a:t> Usage data suggested obstacles were preventing users from purchasing downloads</a:t>
            </a:r>
          </a:p>
          <a:p>
            <a:pPr marL="243325" indent="-243325">
              <a:buSzPct val="171000"/>
              <a:buFont typeface="Arial" pitchFamily="34" charset="0"/>
              <a:buChar char="•"/>
              <a:defRPr/>
            </a:pPr>
            <a:r>
              <a:rPr lang="en-US" dirty="0" smtClean="0"/>
              <a:t>They hypothesized that their audience would appreciate a DVD-on-demand service</a:t>
            </a:r>
          </a:p>
          <a:p>
            <a:pPr marL="625056" indent="-401822">
              <a:spcBef>
                <a:spcPts val="1687"/>
              </a:spcBef>
              <a:buSzPct val="171000"/>
              <a:buFont typeface="Gill Sans" charset="0"/>
              <a:buChar char="•"/>
              <a:defRPr/>
            </a:pPr>
            <a:endParaRPr lang="en-US" sz="1400" kern="0" dirty="0">
              <a:latin typeface="+mn-lt"/>
              <a:ea typeface="+mn-ea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304800" y="304800"/>
            <a:ext cx="8229600" cy="914400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r>
              <a:rPr lang="en-US" b="1" kern="0" dirty="0">
                <a:latin typeface="+mj-lt"/>
                <a:ea typeface="+mj-ea"/>
                <a:cs typeface="+mj-cs"/>
              </a:rPr>
              <a:t>CASE STUDY: </a:t>
            </a:r>
            <a:r>
              <a:rPr lang="en-US" b="1" dirty="0" err="1" smtClean="0">
                <a:latin typeface="+mj-lt"/>
              </a:rPr>
              <a:t>L’Institut</a:t>
            </a:r>
            <a:r>
              <a:rPr lang="en-US" b="1" dirty="0" smtClean="0">
                <a:latin typeface="+mj-lt"/>
              </a:rPr>
              <a:t> National de </a:t>
            </a:r>
            <a:r>
              <a:rPr lang="en-US" b="1" dirty="0" err="1" smtClean="0">
                <a:latin typeface="+mj-lt"/>
              </a:rPr>
              <a:t>l’Audiovisuel</a:t>
            </a:r>
            <a:r>
              <a:rPr lang="en-US" b="1" dirty="0" smtClean="0">
                <a:latin typeface="+mj-lt"/>
              </a:rPr>
              <a:t> (</a:t>
            </a:r>
            <a:r>
              <a:rPr lang="en-US" b="1" kern="0" dirty="0" smtClean="0">
                <a:latin typeface="+mj-lt"/>
              </a:rPr>
              <a:t>INA)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4538662" cy="317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40255"/>
            <a:ext cx="6200775" cy="594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INA’s post-grant project budget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you tried?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worked?</a:t>
            </a:r>
          </a:p>
          <a:p>
            <a:endParaRPr lang="en-US" sz="2400" dirty="0" smtClean="0"/>
          </a:p>
          <a:p>
            <a:r>
              <a:rPr lang="en-US" sz="2400" dirty="0" smtClean="0"/>
              <a:t>What didn’t work?</a:t>
            </a:r>
          </a:p>
          <a:p>
            <a:endParaRPr lang="en-US" sz="2400" dirty="0" smtClean="0"/>
          </a:p>
          <a:p>
            <a:r>
              <a:rPr lang="en-US" sz="2400" dirty="0" smtClean="0"/>
              <a:t>What do you think could work … and what do you need to know to proceed?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749300"/>
          </a:xfrm>
        </p:spPr>
        <p:txBody>
          <a:bodyPr/>
          <a:lstStyle/>
          <a:p>
            <a:r>
              <a:rPr lang="en-US" dirty="0" smtClean="0"/>
              <a:t>Where to Start: Prioritizing your choices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91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Objectives</a:t>
            </a:r>
          </a:p>
          <a:p>
            <a:pPr marL="457200" indent="-457200">
              <a:buAutoNum type="arabicPeriod"/>
            </a:pPr>
            <a:r>
              <a:rPr lang="en-US" dirty="0" smtClean="0"/>
              <a:t>Defining sustainability</a:t>
            </a:r>
          </a:p>
          <a:p>
            <a:pPr marL="457200" indent="-457200">
              <a:buAutoNum type="arabicPeriod"/>
            </a:pPr>
            <a:r>
              <a:rPr lang="en-US" dirty="0" smtClean="0"/>
              <a:t>What do you want or need to sustain</a:t>
            </a:r>
          </a:p>
          <a:p>
            <a:pPr marL="457200" indent="-457200">
              <a:buAutoNum type="arabicPeriod"/>
            </a:pPr>
            <a:r>
              <a:rPr lang="en-US" dirty="0" smtClean="0"/>
              <a:t>Developing resources to serve users (audience/market)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BREAK</a:t>
            </a:r>
          </a:p>
          <a:p>
            <a:pPr marL="457200" indent="-457200"/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Revenue models and conditions for success</a:t>
            </a:r>
          </a:p>
          <a:p>
            <a:pPr marL="457200" indent="-457200">
              <a:buAutoNum type="arabicPeriod"/>
            </a:pPr>
            <a:r>
              <a:rPr lang="en-US" dirty="0" smtClean="0"/>
              <a:t>Where to start : Prioritizing choices</a:t>
            </a:r>
          </a:p>
          <a:p>
            <a:pPr marL="457200" indent="-457200">
              <a:buAutoNum type="arabicPeriod"/>
            </a:pPr>
            <a:r>
              <a:rPr lang="en-US" dirty="0" smtClean="0"/>
              <a:t>Next steps: Your action plan</a:t>
            </a:r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plan for today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05000"/>
            <a:ext cx="2971800" cy="3962400"/>
          </a:xfrm>
        </p:spPr>
        <p:txBody>
          <a:bodyPr/>
          <a:lstStyle/>
          <a:p>
            <a:r>
              <a:rPr lang="en-US" dirty="0" smtClean="0"/>
              <a:t>Audience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Funding Model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Organization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Product/service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has worked well? Where is your project facing challenges?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810000" y="1905000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Definition &gt; Awareness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&gt; Usage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Definition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&gt; Implementation &gt; Growth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Capabilities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Partnerships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Host support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000" b="1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ea typeface="+mn-ea"/>
              </a:rPr>
              <a:t>Technology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000" b="1" kern="0" noProof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ea typeface="+mn-ea"/>
              </a:rPr>
              <a:t>Preservation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971800" y="1905000"/>
            <a:ext cx="6858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971800" y="2971800"/>
            <a:ext cx="6858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971800" y="4114800"/>
            <a:ext cx="6858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971800" y="5562600"/>
            <a:ext cx="6858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749300"/>
          </a:xfrm>
        </p:spPr>
        <p:txBody>
          <a:bodyPr/>
          <a:lstStyle/>
          <a:p>
            <a:r>
              <a:rPr lang="en-US" dirty="0" smtClean="0"/>
              <a:t>Your Next Step: An action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are your key challenges going forward?</a:t>
            </a:r>
          </a:p>
          <a:p>
            <a:endParaRPr lang="en-US" sz="2400" dirty="0" smtClean="0"/>
          </a:p>
          <a:p>
            <a:r>
              <a:rPr lang="en-US" sz="2400" dirty="0" smtClean="0"/>
              <a:t>What is your best guess about how to overcome these challenges?</a:t>
            </a:r>
          </a:p>
          <a:p>
            <a:endParaRPr lang="en-US" sz="2400" dirty="0" smtClean="0"/>
          </a:p>
          <a:p>
            <a:r>
              <a:rPr lang="en-US" sz="2400" dirty="0" smtClean="0"/>
              <a:t>What would have to be true for this to work?</a:t>
            </a:r>
          </a:p>
          <a:p>
            <a:endParaRPr lang="en-US" sz="2400" dirty="0" smtClean="0"/>
          </a:p>
          <a:p>
            <a:r>
              <a:rPr lang="en-US" sz="2400" dirty="0" smtClean="0"/>
              <a:t>How can you test </a:t>
            </a:r>
            <a:r>
              <a:rPr lang="en-US" dirty="0" smtClean="0"/>
              <a:t>this? What do you need to know?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6441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Rebecca Griffiths</a:t>
            </a:r>
          </a:p>
          <a:p>
            <a:r>
              <a:rPr lang="en-US" dirty="0" smtClean="0">
                <a:latin typeface="Calibri" pitchFamily="34" charset="0"/>
                <a:hlinkClick r:id="rId2"/>
              </a:rPr>
              <a:t>Rebecca.griffiths@ithaka.org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Nancy Maron </a:t>
            </a:r>
          </a:p>
          <a:p>
            <a:r>
              <a:rPr lang="en-US" dirty="0" smtClean="0">
                <a:latin typeface="Calibri" pitchFamily="34" charset="0"/>
                <a:hlinkClick r:id="rId3"/>
              </a:rPr>
              <a:t>nancy.maron@ithaka.org</a:t>
            </a: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7493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66800"/>
            <a:ext cx="7772400" cy="3962400"/>
          </a:xfrm>
        </p:spPr>
        <p:txBody>
          <a:bodyPr/>
          <a:lstStyle/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		To complete this project and move on to 		other things? 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		To keep building indefinitely? 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		To exit gracefully, with the help of a partner?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Is your goal…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4000500"/>
            <a:ext cx="3009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3962400"/>
          </a:xfrm>
        </p:spPr>
        <p:txBody>
          <a:bodyPr/>
          <a:lstStyle/>
          <a:p>
            <a:r>
              <a:rPr lang="en-US" sz="2400" dirty="0" smtClean="0"/>
              <a:t>Who are you?</a:t>
            </a:r>
          </a:p>
          <a:p>
            <a:endParaRPr lang="en-US" sz="2400" dirty="0" smtClean="0"/>
          </a:p>
          <a:p>
            <a:r>
              <a:rPr lang="en-US" sz="2400" dirty="0" smtClean="0"/>
              <a:t>Where do you hail from? </a:t>
            </a:r>
          </a:p>
          <a:p>
            <a:endParaRPr lang="en-US" sz="2400" dirty="0" smtClean="0"/>
          </a:p>
          <a:p>
            <a:r>
              <a:rPr lang="en-US" sz="2400" dirty="0" smtClean="0"/>
              <a:t>What is your project’s principal aim?</a:t>
            </a:r>
          </a:p>
          <a:p>
            <a:endParaRPr lang="en-US" sz="2400" dirty="0" smtClean="0"/>
          </a:p>
          <a:p>
            <a:r>
              <a:rPr lang="en-US" sz="2400" dirty="0" smtClean="0"/>
              <a:t>How would you describe your </a:t>
            </a:r>
          </a:p>
          <a:p>
            <a:r>
              <a:rPr lang="en-US" sz="2400" dirty="0" smtClean="0"/>
              <a:t>				post-grant plan?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first, tell us a little about yourself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43434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DEPOSIT? 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     BUILD?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                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749300"/>
          </a:xfrm>
        </p:spPr>
        <p:txBody>
          <a:bodyPr/>
          <a:lstStyle/>
          <a:p>
            <a:r>
              <a:rPr lang="en-US" dirty="0" smtClean="0"/>
              <a:t>Defining Sustainability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53640" y="1905000"/>
            <a:ext cx="4500563" cy="3643313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spcBef>
                <a:spcPts val="1687"/>
              </a:spcBef>
              <a:buSzPct val="171000"/>
              <a:defRPr/>
            </a:pPr>
            <a:r>
              <a:rPr lang="en-US" kern="0" dirty="0">
                <a:latin typeface="+mj-lt"/>
                <a:ea typeface="+mn-ea"/>
              </a:rPr>
              <a:t>For those digital resources </a:t>
            </a:r>
            <a:r>
              <a:rPr lang="en-US" i="1" kern="0" dirty="0">
                <a:latin typeface="+mj-lt"/>
                <a:ea typeface="+mn-ea"/>
              </a:rPr>
              <a:t>that will require ongoing support</a:t>
            </a:r>
            <a:r>
              <a:rPr lang="en-US" kern="0" dirty="0">
                <a:latin typeface="+mj-lt"/>
                <a:ea typeface="+mn-ea"/>
              </a:rPr>
              <a:t>, ‘sustainability’ is the ability to generate or gain access to the resources—financial or otherwise—needed to protect and increase the value of the content or service for those who use it.</a:t>
            </a:r>
          </a:p>
          <a:p>
            <a:pPr marL="625056" indent="-401822">
              <a:spcBef>
                <a:spcPts val="1687"/>
              </a:spcBef>
              <a:buSzPct val="171000"/>
              <a:buFont typeface="Gill Sans" charset="0"/>
              <a:buChar char="•"/>
              <a:defRPr/>
            </a:pPr>
            <a:endParaRPr lang="en-US" sz="1400" kern="0" dirty="0">
              <a:latin typeface="Calibri" pitchFamily="34" charset="0"/>
              <a:ea typeface="+mn-ea"/>
            </a:endParaRPr>
          </a:p>
          <a:p>
            <a:pPr marL="625056" indent="-401822">
              <a:spcBef>
                <a:spcPts val="1687"/>
              </a:spcBef>
              <a:buSzPct val="171000"/>
              <a:buFont typeface="Gill Sans" charset="0"/>
              <a:buChar char="•"/>
              <a:defRPr/>
            </a:pPr>
            <a:endParaRPr lang="en-US" sz="1400" kern="0" dirty="0">
              <a:latin typeface="Calibri" pitchFamily="34" charset="0"/>
              <a:ea typeface="+mn-ea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672" y="1928813"/>
            <a:ext cx="2394273" cy="358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0" y="304800"/>
            <a:ext cx="5036344" cy="482203"/>
          </a:xfrm>
          <a:prstGeom prst="rect">
            <a:avLst/>
          </a:prstGeom>
        </p:spPr>
        <p:txBody>
          <a:bodyPr lIns="64291" tIns="32146" rIns="64291" bIns="32146">
            <a:normAutofit fontScale="55000" lnSpcReduction="20000"/>
          </a:bodyPr>
          <a:lstStyle/>
          <a:p>
            <a:pPr>
              <a:defRPr/>
            </a:pPr>
            <a:r>
              <a:rPr lang="en-US" sz="5900" kern="0" dirty="0">
                <a:latin typeface="+mj-lt"/>
                <a:ea typeface="+mj-ea"/>
                <a:cs typeface="+mj-cs"/>
              </a:rPr>
              <a:t>Sustainability is…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10665</TotalTime>
  <Words>1282</Words>
  <Application>Microsoft Office PowerPoint</Application>
  <PresentationFormat>On-screen Show (4:3)</PresentationFormat>
  <Paragraphs>271</Paragraphs>
  <Slides>43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Blank Presentation</vt:lpstr>
      <vt:lpstr>Document</vt:lpstr>
      <vt:lpstr>Slide 1</vt:lpstr>
      <vt:lpstr>Ithaka S+R: Strategy and Research</vt:lpstr>
      <vt:lpstr>Our work addresses…</vt:lpstr>
      <vt:lpstr>Our plan for today</vt:lpstr>
      <vt:lpstr>Slide 5</vt:lpstr>
      <vt:lpstr>Is your goal…</vt:lpstr>
      <vt:lpstr>But first, tell us a little about yourself</vt:lpstr>
      <vt:lpstr>Slide 8</vt:lpstr>
      <vt:lpstr>Slide 9</vt:lpstr>
      <vt:lpstr>Slide 10</vt:lpstr>
      <vt:lpstr>Slide 11</vt:lpstr>
      <vt:lpstr>Slide 12</vt:lpstr>
      <vt:lpstr>Slide 13</vt:lpstr>
      <vt:lpstr>Slide 14</vt:lpstr>
      <vt:lpstr>For ARL Digitized Special Collections, spending falls sharply post-launch.</vt:lpstr>
      <vt:lpstr>Slide 16</vt:lpstr>
      <vt:lpstr>Slide 17</vt:lpstr>
      <vt:lpstr>Slide 18</vt:lpstr>
      <vt:lpstr>Slide 19</vt:lpstr>
      <vt:lpstr>Slide 20</vt:lpstr>
      <vt:lpstr>Ways to learn about audience</vt:lpstr>
      <vt:lpstr>Slide 22</vt:lpstr>
      <vt:lpstr>Slide 23</vt:lpstr>
      <vt:lpstr>Slide 24</vt:lpstr>
      <vt:lpstr>Slide 25</vt:lpstr>
      <vt:lpstr>Slide 26</vt:lpstr>
      <vt:lpstr>What is your revenue objective?</vt:lpstr>
      <vt:lpstr>What are obstacles to trying revenue generation?</vt:lpstr>
      <vt:lpstr>Almost half of the ARL institutions who responded had tried some sort of revenue generation.</vt:lpstr>
      <vt:lpstr>Many felt revenue generation was inconsistent with mission aims.</vt:lpstr>
      <vt:lpstr>But some were experimenting with a range of models</vt:lpstr>
      <vt:lpstr>While most institutions that generate revenue brought in under $10,000 last year, a few earned more.</vt:lpstr>
      <vt:lpstr>What model might be the best fit?</vt:lpstr>
      <vt:lpstr>Slide 34</vt:lpstr>
      <vt:lpstr>Slide 35</vt:lpstr>
      <vt:lpstr>Slide 36</vt:lpstr>
      <vt:lpstr>Slide 37</vt:lpstr>
      <vt:lpstr>What have you tried?</vt:lpstr>
      <vt:lpstr>Slide 39</vt:lpstr>
      <vt:lpstr>What has worked well? Where is your project facing challenges?</vt:lpstr>
      <vt:lpstr>Slide 41</vt:lpstr>
      <vt:lpstr>Group Discussion </vt:lpstr>
      <vt:lpstr>Thank you!</vt:lpstr>
    </vt:vector>
  </TitlesOfParts>
  <Company>Margie Chu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Margie Chu</dc:creator>
  <cp:lastModifiedBy>NancyMaron</cp:lastModifiedBy>
  <cp:revision>235</cp:revision>
  <dcterms:created xsi:type="dcterms:W3CDTF">2010-09-16T00:31:26Z</dcterms:created>
  <dcterms:modified xsi:type="dcterms:W3CDTF">2012-11-13T20:20:44Z</dcterms:modified>
</cp:coreProperties>
</file>